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2" r:id="rId10"/>
    <p:sldId id="263" r:id="rId11"/>
    <p:sldId id="266" r:id="rId12"/>
    <p:sldId id="267" r:id="rId13"/>
    <p:sldId id="270" r:id="rId14"/>
    <p:sldId id="268" r:id="rId15"/>
    <p:sldId id="269" r:id="rId16"/>
    <p:sldId id="271" r:id="rId17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3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FE106-DE21-4986-843B-BAAC18F9A17D}" type="datetimeFigureOut">
              <a:rPr lang="cs-CZ"/>
              <a:pPr>
                <a:defRPr/>
              </a:pPr>
              <a:t>17.5.2011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9C97B-D2DC-440C-9B96-7F788298282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9F724-94DE-4804-B0A0-B547406D3EE1}" type="datetimeFigureOut">
              <a:rPr lang="cs-CZ"/>
              <a:pPr>
                <a:defRPr/>
              </a:pPr>
              <a:t>17.5.2011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B3BD4-B286-4B73-9B64-C98834F9E66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DAEB2-9939-4608-854F-A3399595319B}" type="datetimeFigureOut">
              <a:rPr lang="cs-CZ"/>
              <a:pPr>
                <a:defRPr/>
              </a:pPr>
              <a:t>17.5.2011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36EC8-E72B-4DD2-868D-ED1D647988D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FA00F-6267-4F42-A62B-DBB8215F9084}" type="datetimeFigureOut">
              <a:rPr lang="cs-CZ"/>
              <a:pPr>
                <a:defRPr/>
              </a:pPr>
              <a:t>17.5.2011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516B9-E31F-4F7C-B7E1-46477994C26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7978A-9E6D-43C3-96BA-79DD7104DBA9}" type="datetimeFigureOut">
              <a:rPr lang="cs-CZ"/>
              <a:pPr>
                <a:defRPr/>
              </a:pPr>
              <a:t>17.5.2011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73A1E-2E6A-45B3-A92A-1070A3A2B29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A22DE-0E36-4046-91E5-FDDAAD39654E}" type="datetimeFigureOut">
              <a:rPr lang="cs-CZ"/>
              <a:pPr>
                <a:defRPr/>
              </a:pPr>
              <a:t>17.5.2011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46C90-DC48-48A5-8AC8-A19B6E22DFE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A1D54-00D7-44C0-977D-5B0687A093CB}" type="datetimeFigureOut">
              <a:rPr lang="cs-CZ"/>
              <a:pPr>
                <a:defRPr/>
              </a:pPr>
              <a:t>17.5.2011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B8CF9-B61E-4AD4-9EA2-EF99EAE1555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4A97A-D52A-4EC0-91AC-7B9B4851BAA1}" type="datetimeFigureOut">
              <a:rPr lang="cs-CZ"/>
              <a:pPr>
                <a:defRPr/>
              </a:pPr>
              <a:t>17.5.2011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827E2-2F77-4EB5-B520-C77F1002B17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A77B2-BE23-4F66-ABFF-159A8E468D99}" type="datetimeFigureOut">
              <a:rPr lang="cs-CZ"/>
              <a:pPr>
                <a:defRPr/>
              </a:pPr>
              <a:t>17.5.2011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FF193-391F-4466-9FC5-63B44E18724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2DBFD-1A05-4EC0-B680-E649D2B68127}" type="datetimeFigureOut">
              <a:rPr lang="cs-CZ"/>
              <a:pPr>
                <a:defRPr/>
              </a:pPr>
              <a:t>17.5.2011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4933A-E266-47A2-867B-E13754E17C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08F4D-8135-416E-A622-6106BDFDAB4C}" type="datetimeFigureOut">
              <a:rPr lang="cs-CZ"/>
              <a:pPr>
                <a:defRPr/>
              </a:pPr>
              <a:t>17.5.2011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C1D3D-D70B-4995-AD78-BED4070F338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AA24B8A-92EC-437B-BE04-BFC994CCCB1D}" type="datetimeFigureOut">
              <a:rPr lang="cs-CZ"/>
              <a:pPr>
                <a:defRPr/>
              </a:pPr>
              <a:t>17.5.2011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D39F71A-DE2B-4675-B81C-D0453BA737A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ved.cz/" TargetMode="External"/><Relationship Id="rId2" Type="http://schemas.openxmlformats.org/officeDocument/2006/relationships/hyperlink" Target="mailto:koved@centrum.cz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Nadpis 1"/>
          <p:cNvSpPr>
            <a:spLocks noGrp="1"/>
          </p:cNvSpPr>
          <p:nvPr>
            <p:ph type="ctrTitle"/>
          </p:nvPr>
        </p:nvSpPr>
        <p:spPr>
          <a:xfrm>
            <a:off x="539750" y="476250"/>
            <a:ext cx="7772400" cy="1470025"/>
          </a:xfrm>
        </p:spPr>
        <p:txBody>
          <a:bodyPr/>
          <a:lstStyle/>
          <a:p>
            <a:r>
              <a:rPr lang="cs-CZ" b="1" smtClean="0">
                <a:solidFill>
                  <a:srgbClr val="FF0000"/>
                </a:solidFill>
              </a:rPr>
              <a:t>Zlínská integrovaná doprava – aktuální problémy</a:t>
            </a:r>
            <a:endParaRPr lang="cs-CZ" smtClean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</p:txBody>
      </p:sp>
      <p:pic>
        <p:nvPicPr>
          <p:cNvPr id="13315" name="Picture 23" descr="20070810_luvr_otro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205038"/>
            <a:ext cx="4125913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2205038"/>
            <a:ext cx="4129087" cy="3095625"/>
          </a:xfrm>
        </p:spPr>
      </p:pic>
      <p:pic>
        <p:nvPicPr>
          <p:cNvPr id="1331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00" y="5661025"/>
            <a:ext cx="2814638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3"/>
          <p:cNvSpPr>
            <a:spLocks noGrp="1"/>
          </p:cNvSpPr>
          <p:nvPr>
            <p:ph type="title"/>
          </p:nvPr>
        </p:nvSpPr>
        <p:spPr>
          <a:xfrm>
            <a:off x="323850" y="476250"/>
            <a:ext cx="8569325" cy="57626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Harmonogram přípravy a realizace</a:t>
            </a:r>
          </a:p>
        </p:txBody>
      </p:sp>
      <p:sp>
        <p:nvSpPr>
          <p:cNvPr id="22530" name="Zástupný symbol pro obsah 4"/>
          <p:cNvSpPr>
            <a:spLocks noGrp="1"/>
          </p:cNvSpPr>
          <p:nvPr>
            <p:ph idx="1"/>
          </p:nvPr>
        </p:nvSpPr>
        <p:spPr>
          <a:xfrm>
            <a:off x="395288" y="1196975"/>
            <a:ext cx="8207375" cy="4392613"/>
          </a:xfrm>
        </p:spPr>
        <p:txBody>
          <a:bodyPr/>
          <a:lstStyle/>
          <a:p>
            <a:pPr>
              <a:buFont typeface="Symbol" pitchFamily="18" charset="2"/>
              <a:buChar char="Þ"/>
            </a:pPr>
            <a:r>
              <a:rPr lang="cs-CZ" sz="2000" b="1" smtClean="0">
                <a:solidFill>
                  <a:srgbClr val="002060"/>
                </a:solidFill>
              </a:rPr>
              <a:t>2007 – zpracován prvotní návrh</a:t>
            </a:r>
          </a:p>
          <a:p>
            <a:pPr>
              <a:buFont typeface="Symbol" pitchFamily="18" charset="2"/>
              <a:buChar char="Þ"/>
            </a:pPr>
            <a:r>
              <a:rPr lang="cs-CZ" sz="2000" b="1" smtClean="0">
                <a:solidFill>
                  <a:srgbClr val="002060"/>
                </a:solidFill>
              </a:rPr>
              <a:t>2008 – příprava realizace, zadání a zpracování předběžné studie 	    proveditelnosti</a:t>
            </a:r>
          </a:p>
          <a:p>
            <a:pPr>
              <a:buFont typeface="Symbol" pitchFamily="18" charset="2"/>
              <a:buChar char="Þ"/>
            </a:pPr>
            <a:r>
              <a:rPr lang="cs-CZ" sz="2000" b="1" smtClean="0">
                <a:solidFill>
                  <a:srgbClr val="002060"/>
                </a:solidFill>
              </a:rPr>
              <a:t>2009 – zpracování předběžné studie proveditelnosti, specifikace 	    technických podmínek systému KORIS</a:t>
            </a:r>
          </a:p>
          <a:p>
            <a:pPr>
              <a:buFont typeface="Symbol" pitchFamily="18" charset="2"/>
              <a:buChar char="Þ"/>
            </a:pPr>
            <a:r>
              <a:rPr lang="cs-CZ" sz="2000" b="1" smtClean="0">
                <a:solidFill>
                  <a:srgbClr val="002060"/>
                </a:solidFill>
              </a:rPr>
              <a:t>2009 – projednání s partnery projektu</a:t>
            </a:r>
          </a:p>
          <a:p>
            <a:pPr>
              <a:buFont typeface="Symbol" pitchFamily="18" charset="2"/>
              <a:buChar char="Þ"/>
            </a:pPr>
            <a:r>
              <a:rPr lang="cs-CZ" sz="2000" b="1" smtClean="0">
                <a:solidFill>
                  <a:srgbClr val="002060"/>
                </a:solidFill>
              </a:rPr>
              <a:t>2009 – zpracování návrhů podmínek výběrového řízení</a:t>
            </a:r>
          </a:p>
          <a:p>
            <a:pPr>
              <a:buFont typeface="Symbol" pitchFamily="18" charset="2"/>
              <a:buChar char="Þ"/>
            </a:pPr>
            <a:r>
              <a:rPr lang="cs-CZ" sz="2000" b="1" smtClean="0">
                <a:solidFill>
                  <a:srgbClr val="002060"/>
                </a:solidFill>
              </a:rPr>
              <a:t>2010 – leden až březen výzva</a:t>
            </a:r>
          </a:p>
          <a:p>
            <a:pPr>
              <a:buFont typeface="Symbol" pitchFamily="18" charset="2"/>
              <a:buChar char="Þ"/>
            </a:pPr>
            <a:r>
              <a:rPr lang="cs-CZ" sz="2000" b="1" smtClean="0">
                <a:solidFill>
                  <a:srgbClr val="002060"/>
                </a:solidFill>
              </a:rPr>
              <a:t>2011 – provedeno výběrové řízení na dodavatele, poražený uchazeč se odvolal, bude vypsáno nové výběrové řízení</a:t>
            </a:r>
          </a:p>
          <a:p>
            <a:pPr>
              <a:buFont typeface="Symbol" pitchFamily="18" charset="2"/>
              <a:buChar char="Þ"/>
            </a:pPr>
            <a:r>
              <a:rPr lang="cs-CZ" sz="2000" b="1" smtClean="0">
                <a:solidFill>
                  <a:srgbClr val="002060"/>
                </a:solidFill>
              </a:rPr>
              <a:t>2012 – realizace projektu</a:t>
            </a:r>
          </a:p>
        </p:txBody>
      </p:sp>
      <p:pic>
        <p:nvPicPr>
          <p:cNvPr id="2253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5876925"/>
            <a:ext cx="2814638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smtClean="0">
                <a:solidFill>
                  <a:srgbClr val="FF0000"/>
                </a:solidFill>
              </a:rPr>
              <a:t>Zlínská integrovaná doprava (ZID)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b="1" dirty="0" smtClean="0">
                <a:solidFill>
                  <a:srgbClr val="002060"/>
                </a:solidFill>
              </a:rPr>
              <a:t>Nejstarší integrovaný dopravní systém (IDS) v ČR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b="1" dirty="0" smtClean="0">
                <a:solidFill>
                  <a:srgbClr val="002060"/>
                </a:solidFill>
              </a:rPr>
              <a:t>Omezený rozsah, nejedná se o IDS v pravém smyslu slova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b="1" dirty="0" smtClean="0">
                <a:solidFill>
                  <a:srgbClr val="002060"/>
                </a:solidFill>
              </a:rPr>
              <a:t>Původně založen na dvoustranné dohodě mezi DSZO a ČD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b="1" dirty="0" smtClean="0">
                <a:solidFill>
                  <a:srgbClr val="002060"/>
                </a:solidFill>
              </a:rPr>
              <a:t>Uznávání jízdních dokladů DSZO ve vlacích na trati Otrokovice – Vizovice a ve vybraných autobusových spojích v okolí Zlína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b="1" dirty="0" smtClean="0">
                <a:solidFill>
                  <a:srgbClr val="002060"/>
                </a:solidFill>
              </a:rPr>
              <a:t>Vzájemné uznávání čipových karet mezi jednotlivými autobusovými dopravci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b="1" dirty="0" smtClean="0">
                <a:solidFill>
                  <a:srgbClr val="002060"/>
                </a:solidFill>
              </a:rPr>
              <a:t>Do budoucna snaha o další rozvoj a rozšiřování IDS ZID – postupná integrace jednotlivých oblastí Zlínského kraje.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b="1" dirty="0" smtClean="0">
                <a:solidFill>
                  <a:srgbClr val="002060"/>
                </a:solidFill>
              </a:rPr>
              <a:t>Tento úkol je jedním z hlavních poslání společnosti KOVED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b="1" dirty="0" smtClean="0">
                <a:solidFill>
                  <a:srgbClr val="002060"/>
                </a:solidFill>
              </a:rPr>
              <a:t>V současnosti vypovězena smlouva o IDS ze strany DSZO - běží výpovědní lhůta a probíhají jednání o dalším fungování</a:t>
            </a:r>
            <a:endParaRPr lang="cs-CZ" sz="2000" b="1" dirty="0">
              <a:solidFill>
                <a:srgbClr val="00206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4648200" y="2781300"/>
            <a:ext cx="4038600" cy="2232025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  <p:pic>
        <p:nvPicPr>
          <p:cNvPr id="2355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2043113"/>
            <a:ext cx="4398962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5589588"/>
            <a:ext cx="28162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smtClean="0">
                <a:solidFill>
                  <a:srgbClr val="FF0000"/>
                </a:solidFill>
              </a:rPr>
              <a:t>Nové motorové jednotky </a:t>
            </a:r>
            <a:br>
              <a:rPr lang="cs-CZ" sz="4000" b="1" smtClean="0">
                <a:solidFill>
                  <a:srgbClr val="FF0000"/>
                </a:solidFill>
              </a:rPr>
            </a:br>
            <a:r>
              <a:rPr lang="cs-CZ" sz="4000" b="1" smtClean="0">
                <a:solidFill>
                  <a:srgbClr val="FF0000"/>
                </a:solidFill>
              </a:rPr>
              <a:t>pro Zlínský kraj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11188" y="1557338"/>
            <a:ext cx="4038600" cy="4525962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200" b="1" dirty="0" smtClean="0">
                <a:solidFill>
                  <a:srgbClr val="002060"/>
                </a:solidFill>
              </a:rPr>
              <a:t>Využití prostředků Regionálního operačního programu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200" b="1" dirty="0" smtClean="0">
                <a:solidFill>
                  <a:srgbClr val="002060"/>
                </a:solidFill>
              </a:rPr>
              <a:t>Na základě výběrového řízení budou dodány 4 ks dvoudílných motorových jednotek firmy PESA </a:t>
            </a:r>
            <a:r>
              <a:rPr lang="cs-CZ" sz="2200" b="1" dirty="0" err="1" smtClean="0">
                <a:solidFill>
                  <a:srgbClr val="002060"/>
                </a:solidFill>
              </a:rPr>
              <a:t>Bydgoszcz</a:t>
            </a:r>
            <a:endParaRPr lang="cs-CZ" sz="2200" b="1" dirty="0" smtClean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200" b="1" dirty="0" smtClean="0">
                <a:solidFill>
                  <a:srgbClr val="002060"/>
                </a:solidFill>
              </a:rPr>
              <a:t>Základní charakteristiky: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cs-CZ" sz="2200" b="1" dirty="0" smtClean="0">
                <a:solidFill>
                  <a:srgbClr val="002060"/>
                </a:solidFill>
              </a:rPr>
              <a:t>min. 120 míst k sedění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cs-CZ" sz="2200" b="1" dirty="0" smtClean="0">
                <a:solidFill>
                  <a:srgbClr val="002060"/>
                </a:solidFill>
              </a:rPr>
              <a:t>nízkopodlažní nástup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cs-CZ" sz="2200" b="1" dirty="0" smtClean="0">
                <a:solidFill>
                  <a:srgbClr val="002060"/>
                </a:solidFill>
              </a:rPr>
              <a:t>uzavřený okruh WC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cs-CZ" sz="2200" b="1" dirty="0" smtClean="0">
                <a:solidFill>
                  <a:srgbClr val="002060"/>
                </a:solidFill>
              </a:rPr>
              <a:t>rychlost max. 120 km / h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cs-CZ" sz="2200" b="1" dirty="0" smtClean="0">
                <a:solidFill>
                  <a:srgbClr val="002060"/>
                </a:solidFill>
              </a:rPr>
              <a:t>vícenásobné řízení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  <p:pic>
        <p:nvPicPr>
          <p:cNvPr id="2457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48263" y="1557338"/>
            <a:ext cx="3024187" cy="2116137"/>
          </a:xfrm>
        </p:spPr>
      </p:pic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3667125"/>
            <a:ext cx="3054350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5513" y="5805488"/>
            <a:ext cx="28162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smtClean="0">
                <a:solidFill>
                  <a:srgbClr val="FF0000"/>
                </a:solidFill>
              </a:rPr>
              <a:t>Dopravní terminály</a:t>
            </a:r>
          </a:p>
        </p:txBody>
      </p:sp>
      <p:pic>
        <p:nvPicPr>
          <p:cNvPr id="2560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5445125"/>
            <a:ext cx="28162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628775"/>
            <a:ext cx="5472113" cy="3863975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87900" y="1628775"/>
            <a:ext cx="4038600" cy="4525963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b="1" dirty="0" smtClean="0">
                <a:solidFill>
                  <a:schemeClr val="accent1">
                    <a:lumMod val="50000"/>
                  </a:schemeClr>
                </a:solidFill>
              </a:rPr>
              <a:t>V roce 2009 otevřen moderní přestupní terminál u žst. Otrokovice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b="1" dirty="0" smtClean="0">
                <a:solidFill>
                  <a:schemeClr val="accent1">
                    <a:lumMod val="50000"/>
                  </a:schemeClr>
                </a:solidFill>
              </a:rPr>
              <a:t>Připravuje se výstavba dopravního terminálu v Uherském Brodě.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b="1" dirty="0" smtClean="0">
                <a:solidFill>
                  <a:schemeClr val="accent1">
                    <a:lumMod val="50000"/>
                  </a:schemeClr>
                </a:solidFill>
              </a:rPr>
              <a:t>První etapa – lávka přes žst. dokončena, připravuje se druhá etapa – přestupní terminál vlak – bus včetně parkovacích ploch.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b="1" dirty="0" smtClean="0">
                <a:solidFill>
                  <a:schemeClr val="accent1">
                    <a:lumMod val="50000"/>
                  </a:schemeClr>
                </a:solidFill>
              </a:rPr>
              <a:t>Podána žádost o spolufinancování projektu z tzv. „švýcarských fondů“.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smtClean="0">
                <a:solidFill>
                  <a:srgbClr val="FF0000"/>
                </a:solidFill>
              </a:rPr>
              <a:t>Náhradní vlaková doprava </a:t>
            </a:r>
            <a:br>
              <a:rPr lang="cs-CZ" sz="4000" b="1" smtClean="0">
                <a:solidFill>
                  <a:srgbClr val="FF0000"/>
                </a:solidFill>
              </a:rPr>
            </a:br>
            <a:r>
              <a:rPr lang="cs-CZ" sz="4000" b="1" smtClean="0">
                <a:solidFill>
                  <a:srgbClr val="FF0000"/>
                </a:solidFill>
              </a:rPr>
              <a:t>Bylnice - Popov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900" b="1" dirty="0">
                <a:solidFill>
                  <a:srgbClr val="002060"/>
                </a:solidFill>
              </a:rPr>
              <a:t>Z důvodu dlouhodobé uzavírky silnice II/495 z důvodu rekonstrukce mostního objektu nad tratí 283 zavedl ZK a KOVED náhradní vlakovou dopravu v úseku Bylnice – Popov.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900" b="1" dirty="0">
                <a:solidFill>
                  <a:srgbClr val="002060"/>
                </a:solidFill>
              </a:rPr>
              <a:t>V uvedeném úseku jsou nahrazeny autobusové spoje vlaky, návazné spoje na sebe navzájem čekají.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900" b="1" dirty="0">
                <a:solidFill>
                  <a:srgbClr val="002060"/>
                </a:solidFill>
              </a:rPr>
              <a:t>Využívají se pravidelné vlaky a navíc je zavedeno 10 párů zvláštních vlaků.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900" b="1" dirty="0">
                <a:solidFill>
                  <a:srgbClr val="002060"/>
                </a:solidFill>
              </a:rPr>
              <a:t>Ve vlacích jsou uznávány jízdenky dopravce ČSAD Vsetín </a:t>
            </a:r>
            <a:r>
              <a:rPr lang="cs-CZ" sz="2900" b="1" dirty="0" smtClean="0">
                <a:solidFill>
                  <a:srgbClr val="002060"/>
                </a:solidFill>
              </a:rPr>
              <a:t>a</a:t>
            </a:r>
            <a:r>
              <a:rPr lang="cs-CZ" sz="2900" b="1" dirty="0">
                <a:solidFill>
                  <a:srgbClr val="002060"/>
                </a:solidFill>
              </a:rPr>
              <a:t>. s.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  <p:pic>
        <p:nvPicPr>
          <p:cNvPr id="26627" name="Picture 2" descr="C:\Users\vlastník\Desktop\foto 4 2011\100_06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3438" y="1557338"/>
            <a:ext cx="3073400" cy="2303462"/>
          </a:xfrm>
        </p:spPr>
      </p:pic>
      <p:pic>
        <p:nvPicPr>
          <p:cNvPr id="26628" name="Picture 3" descr="C:\Users\vlastník\Desktop\foto 4 2011\DSC04345.JPG"/>
          <p:cNvPicPr>
            <a:picLocks noChangeAspect="1" noChangeArrowheads="1"/>
          </p:cNvPicPr>
          <p:nvPr/>
        </p:nvPicPr>
        <p:blipFill>
          <a:blip r:embed="rId3"/>
          <a:srcRect r="15225" b="12918"/>
          <a:stretch>
            <a:fillRect/>
          </a:stretch>
        </p:blipFill>
        <p:spPr bwMode="auto">
          <a:xfrm>
            <a:off x="4643438" y="4005263"/>
            <a:ext cx="3097212" cy="232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smtClean="0">
                <a:solidFill>
                  <a:srgbClr val="FF0000"/>
                </a:solidFill>
              </a:rPr>
              <a:t>Příprava rozvojových materiálů v oblasti veřejné dopravy</a:t>
            </a:r>
          </a:p>
        </p:txBody>
      </p:sp>
      <p:sp>
        <p:nvSpPr>
          <p:cNvPr id="27650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sz="2000" b="1" smtClean="0">
                <a:solidFill>
                  <a:srgbClr val="002060"/>
                </a:solidFill>
              </a:rPr>
              <a:t>Ve spolupráci se Zlínským krajem KOVED zpracovává či se podílí na zpracování těchto rozvojových plánů:</a:t>
            </a:r>
          </a:p>
          <a:p>
            <a:pPr>
              <a:buFontTx/>
              <a:buChar char="-"/>
            </a:pPr>
            <a:r>
              <a:rPr lang="cs-CZ" sz="2000" b="1" smtClean="0">
                <a:solidFill>
                  <a:srgbClr val="002060"/>
                </a:solidFill>
              </a:rPr>
              <a:t>Dopravní plán na léta 2012 – 2016</a:t>
            </a:r>
          </a:p>
          <a:p>
            <a:pPr>
              <a:buFontTx/>
              <a:buChar char="-"/>
            </a:pPr>
            <a:r>
              <a:rPr lang="cs-CZ" sz="2000" b="1" smtClean="0">
                <a:solidFill>
                  <a:srgbClr val="002060"/>
                </a:solidFill>
              </a:rPr>
              <a:t>Program rozvoje jednotného dopravního systému Zlínského kraje na léta 2012 – 2020</a:t>
            </a:r>
          </a:p>
          <a:p>
            <a:pPr>
              <a:buFontTx/>
              <a:buChar char="-"/>
            </a:pPr>
            <a:r>
              <a:rPr lang="cs-CZ" sz="2000" b="1" smtClean="0">
                <a:solidFill>
                  <a:srgbClr val="002060"/>
                </a:solidFill>
              </a:rPr>
              <a:t>Koncepce návaznosti spojů veřejné linkové a drážní dopravy na MHD.</a:t>
            </a:r>
          </a:p>
        </p:txBody>
      </p:sp>
      <p:pic>
        <p:nvPicPr>
          <p:cNvPr id="27651" name="Zástupný symbol pro obsah 4" descr="DSC04378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2347913"/>
            <a:ext cx="4038600" cy="302895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Nadpis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r>
              <a:rPr lang="cs-CZ" sz="4000" b="1" smtClean="0">
                <a:solidFill>
                  <a:srgbClr val="FF0000"/>
                </a:solidFill>
              </a:rPr>
              <a:t>Děkuji za pozornost.</a:t>
            </a:r>
          </a:p>
        </p:txBody>
      </p:sp>
      <p:sp>
        <p:nvSpPr>
          <p:cNvPr id="2867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>
                <a:solidFill>
                  <a:srgbClr val="002060"/>
                </a:solidFill>
              </a:rPr>
              <a:t>Ing. František Brachtl</a:t>
            </a:r>
          </a:p>
          <a:p>
            <a:r>
              <a:rPr lang="cs-CZ" smtClean="0">
                <a:solidFill>
                  <a:srgbClr val="002060"/>
                </a:solidFill>
              </a:rPr>
              <a:t>vedoucí provozního úseku</a:t>
            </a:r>
          </a:p>
          <a:p>
            <a:r>
              <a:rPr lang="cs-CZ" smtClean="0">
                <a:solidFill>
                  <a:srgbClr val="002060"/>
                </a:solidFill>
              </a:rPr>
              <a:t>Koordinátor veřejné dopravy</a:t>
            </a:r>
          </a:p>
          <a:p>
            <a:pPr>
              <a:buFont typeface="Arial" charset="0"/>
              <a:buNone/>
            </a:pPr>
            <a:r>
              <a:rPr lang="cs-CZ" smtClean="0">
                <a:solidFill>
                  <a:srgbClr val="002060"/>
                </a:solidFill>
              </a:rPr>
              <a:t>    Zlínského kraje, s. r. o.</a:t>
            </a:r>
          </a:p>
          <a:p>
            <a:pPr>
              <a:buFont typeface="Arial" charset="0"/>
              <a:buNone/>
            </a:pPr>
            <a:r>
              <a:rPr lang="cs-CZ" smtClean="0">
                <a:solidFill>
                  <a:srgbClr val="002060"/>
                </a:solidFill>
              </a:rPr>
              <a:t>    Podvesná XVII / 3833</a:t>
            </a:r>
          </a:p>
          <a:p>
            <a:r>
              <a:rPr lang="cs-CZ" smtClean="0">
                <a:hlinkClick r:id="rId2"/>
              </a:rPr>
              <a:t>koved@centrum.cz</a:t>
            </a:r>
            <a:endParaRPr lang="cs-CZ" smtClean="0"/>
          </a:p>
          <a:p>
            <a:r>
              <a:rPr lang="cs-CZ" smtClean="0">
                <a:hlinkClick r:id="rId3"/>
              </a:rPr>
              <a:t>www.koved.cz</a:t>
            </a:r>
            <a:r>
              <a:rPr lang="cs-CZ" smtClean="0"/>
              <a:t> </a:t>
            </a:r>
          </a:p>
          <a:p>
            <a:endParaRPr lang="cs-CZ" smtClean="0"/>
          </a:p>
        </p:txBody>
      </p:sp>
      <p:pic>
        <p:nvPicPr>
          <p:cNvPr id="28675" name="Picture 6" descr="pendolino7s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07063" y="1268413"/>
            <a:ext cx="3436937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 smtClean="0">
                <a:solidFill>
                  <a:srgbClr val="FF0000"/>
                </a:solidFill>
              </a:rPr>
              <a:t>Koordinátor veřejné dopravy Zlínského kraje s.r.o. (KOVED)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4338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61950" indent="-361950">
              <a:buFont typeface="Wingdings" pitchFamily="2" charset="2"/>
              <a:buChar char="Ø"/>
            </a:pPr>
            <a:r>
              <a:rPr lang="cs-CZ" sz="2000" b="1" smtClean="0">
                <a:solidFill>
                  <a:srgbClr val="002060"/>
                </a:solidFill>
              </a:rPr>
              <a:t>obchodní společnost byla založena na základě rozhodnutí Zastupitelstva Zlínského kraje  ze dne 21.12.2005</a:t>
            </a:r>
          </a:p>
          <a:p>
            <a:pPr marL="361950" indent="-361950">
              <a:buFont typeface="Wingdings" pitchFamily="2" charset="2"/>
              <a:buChar char="Ø"/>
            </a:pPr>
            <a:r>
              <a:rPr lang="cs-CZ" sz="2000" b="1" smtClean="0">
                <a:solidFill>
                  <a:srgbClr val="002060"/>
                </a:solidFill>
              </a:rPr>
              <a:t>jediný společník a vlastník společnosti je Zlínský kraj</a:t>
            </a:r>
          </a:p>
          <a:p>
            <a:pPr marL="361950" indent="-361950" algn="just">
              <a:buFont typeface="Arial" charset="0"/>
              <a:buNone/>
            </a:pPr>
            <a:endParaRPr lang="cs-CZ" sz="2000" b="1" smtClean="0">
              <a:solidFill>
                <a:srgbClr val="002060"/>
              </a:solidFill>
            </a:endParaRPr>
          </a:p>
          <a:p>
            <a:pPr marL="361950" indent="-361950" algn="just">
              <a:buFont typeface="Wingdings" pitchFamily="2" charset="2"/>
              <a:buChar char="Ø"/>
            </a:pPr>
            <a:r>
              <a:rPr lang="cs-CZ" sz="2000" b="1" smtClean="0">
                <a:solidFill>
                  <a:srgbClr val="002060"/>
                </a:solidFill>
              </a:rPr>
              <a:t> základní cíl: realizace dopravních zájmů Zlínského kraje a jeho občanů, tj. zajištění maximálního uspokojení přepravních potřeb při kontrolovatelném  využití přiměřených dotací.</a:t>
            </a:r>
          </a:p>
        </p:txBody>
      </p:sp>
      <p:pic>
        <p:nvPicPr>
          <p:cNvPr id="14339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3438" y="2133600"/>
            <a:ext cx="3649662" cy="2735263"/>
          </a:xfrm>
        </p:spPr>
      </p:pic>
      <p:pic>
        <p:nvPicPr>
          <p:cNvPr id="1434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5229225"/>
            <a:ext cx="2814638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 smtClean="0">
                <a:solidFill>
                  <a:srgbClr val="FF0000"/>
                </a:solidFill>
              </a:rPr>
              <a:t>Koordinátor veřejné dopravy Zlínského kraje s.r.o. (KOVED)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 marL="361950" indent="-361950" algn="just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s-CZ" sz="2000" b="1" dirty="0" smtClean="0">
                <a:solidFill>
                  <a:srgbClr val="002060"/>
                </a:solidFill>
              </a:rPr>
              <a:t>činnost společnosti:</a:t>
            </a:r>
          </a:p>
          <a:p>
            <a:pPr marL="827088" lvl="1" algn="just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sz="2000" b="1" dirty="0" smtClean="0">
                <a:solidFill>
                  <a:srgbClr val="002060"/>
                </a:solidFill>
              </a:rPr>
              <a:t>je zaměřena na koordinaci veřejné dopravy na území Zlínského kraje</a:t>
            </a:r>
          </a:p>
          <a:p>
            <a:pPr marL="827088" lvl="1" algn="just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sz="2000" b="1" dirty="0" smtClean="0">
                <a:solidFill>
                  <a:srgbClr val="002060"/>
                </a:solidFill>
              </a:rPr>
              <a:t>zajišťuje implementaci projektu KORIS</a:t>
            </a:r>
          </a:p>
          <a:p>
            <a:pPr marL="827088" lvl="1" algn="just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sz="2000" b="1" dirty="0" smtClean="0">
                <a:solidFill>
                  <a:srgbClr val="002060"/>
                </a:solidFill>
              </a:rPr>
              <a:t>v budoucnu zavedení a následná organizace IDS v kraji</a:t>
            </a:r>
          </a:p>
          <a:p>
            <a:pPr marL="827088" lvl="1" algn="just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sz="2000" b="1" dirty="0" smtClean="0">
                <a:solidFill>
                  <a:srgbClr val="002060"/>
                </a:solidFill>
              </a:rPr>
              <a:t>spolupráce s dopravci, obcemi, Zlínským krajem a dalšími subjekty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  <p:pic>
        <p:nvPicPr>
          <p:cNvPr id="15363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2636838"/>
            <a:ext cx="4927600" cy="2376487"/>
          </a:xfrm>
        </p:spPr>
      </p:pic>
      <p:pic>
        <p:nvPicPr>
          <p:cNvPr id="1536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5300663"/>
            <a:ext cx="28162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smtClean="0">
                <a:solidFill>
                  <a:srgbClr val="FF0000"/>
                </a:solidFill>
              </a:rPr>
              <a:t>Clearing</a:t>
            </a:r>
            <a:endParaRPr lang="cs-CZ" sz="400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85000" lnSpcReduction="2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b="1" dirty="0" smtClean="0">
                <a:solidFill>
                  <a:schemeClr val="tx2">
                    <a:lumMod val="75000"/>
                  </a:schemeClr>
                </a:solidFill>
              </a:rPr>
              <a:t>KOVED zprostředkoval dohodu mezi dopravci o vzájemném uznávání čipových karet.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b="1" dirty="0" smtClean="0">
                <a:solidFill>
                  <a:schemeClr val="tx2">
                    <a:lumMod val="75000"/>
                  </a:schemeClr>
                </a:solidFill>
              </a:rPr>
              <a:t>Systém vzájemné akceptace čipových karet u linkových dopravců je v provozu od 1. 11. 2007.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b="1" dirty="0" smtClean="0">
                <a:solidFill>
                  <a:schemeClr val="tx2">
                    <a:lumMod val="75000"/>
                  </a:schemeClr>
                </a:solidFill>
              </a:rPr>
              <a:t>Možnost využít při platbě jízdného a nabití částky na čipovou kartu v linkové dopravě jednu kartu u všech zapojených dopravců v clearingu.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b="1" dirty="0" smtClean="0">
                <a:solidFill>
                  <a:schemeClr val="tx2">
                    <a:lumMod val="75000"/>
                  </a:schemeClr>
                </a:solidFill>
              </a:rPr>
              <a:t>Zapojení dopravci: ČSAD Vsetín a.s., ČSAD BUS Uherské Hradiště a.s., KRODOS BUS a.s., Karel Housa – HOUSACAR, Kroměřížské technické služby, s. r. o.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b="1" dirty="0" smtClean="0">
                <a:solidFill>
                  <a:schemeClr val="tx2">
                    <a:lumMod val="75000"/>
                  </a:schemeClr>
                </a:solidFill>
              </a:rPr>
              <a:t>Celkový obrat v clearingu za rok 2010 byl ve výši 8,9 mil. Kč.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b="1" dirty="0" smtClean="0">
                <a:solidFill>
                  <a:schemeClr val="tx2">
                    <a:lumMod val="75000"/>
                  </a:schemeClr>
                </a:solidFill>
              </a:rPr>
              <a:t>Objem počtu plnění čipových karet a vydaných jízdenek přesáhl 300 tis.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387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87900" y="2060575"/>
            <a:ext cx="3619500" cy="2714625"/>
          </a:xfrm>
        </p:spPr>
      </p:pic>
      <p:pic>
        <p:nvPicPr>
          <p:cNvPr id="1638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5084763"/>
            <a:ext cx="28162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4" descr="KORIS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 b="22585"/>
          <a:stretch>
            <a:fillRect/>
          </a:stretch>
        </p:blipFill>
        <p:spPr>
          <a:xfrm>
            <a:off x="5000625" y="836613"/>
            <a:ext cx="4143375" cy="4483100"/>
          </a:xfrm>
        </p:spPr>
      </p:pic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15913"/>
            <a:ext cx="8858250" cy="159543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KORIS – Komplexní odbavovací, řídicí a informační systém ve Zlínském kraji</a:t>
            </a:r>
            <a:endParaRPr lang="cs-CZ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0" y="1196975"/>
            <a:ext cx="5500688" cy="4754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Symbol" pitchFamily="18" charset="2"/>
              <a:buChar char="Þ"/>
            </a:pPr>
            <a:r>
              <a:rPr lang="cs-CZ" sz="1600" b="1">
                <a:solidFill>
                  <a:srgbClr val="002060"/>
                </a:solidFill>
                <a:latin typeface="Calibri" pitchFamily="34" charset="0"/>
              </a:rPr>
              <a:t>Realizace za předpokladu spolufinancování ROP NUTS II Střední Morava, oblast podpory 1.2 veřejná doprava</a:t>
            </a:r>
          </a:p>
          <a:p>
            <a:pPr marL="342900" indent="-342900">
              <a:buFont typeface="Symbol" pitchFamily="18" charset="2"/>
              <a:buChar char="Þ"/>
            </a:pPr>
            <a:r>
              <a:rPr lang="cs-CZ" sz="1600" b="1">
                <a:solidFill>
                  <a:srgbClr val="002060"/>
                </a:solidFill>
                <a:latin typeface="Calibri" pitchFamily="34" charset="0"/>
              </a:rPr>
              <a:t>Výzva k předložení projektu vyhlášena 23.1.2010</a:t>
            </a:r>
          </a:p>
          <a:p>
            <a:pPr marL="342900" indent="-342900">
              <a:buFont typeface="Symbol" pitchFamily="18" charset="2"/>
              <a:buChar char="Þ"/>
            </a:pPr>
            <a:r>
              <a:rPr lang="cs-CZ" sz="1600" b="1">
                <a:solidFill>
                  <a:srgbClr val="002060"/>
                </a:solidFill>
                <a:latin typeface="Calibri" pitchFamily="34" charset="0"/>
              </a:rPr>
              <a:t>Celkové náklady projektu 116 mil Kč</a:t>
            </a:r>
          </a:p>
          <a:p>
            <a:pPr marL="342900" indent="-342900">
              <a:spcBef>
                <a:spcPts val="600"/>
              </a:spcBef>
              <a:buFont typeface="Wingdings" pitchFamily="2" charset="2"/>
              <a:buNone/>
            </a:pPr>
            <a:r>
              <a:rPr lang="cs-CZ" sz="1600" b="1">
                <a:solidFill>
                  <a:srgbClr val="002060"/>
                </a:solidFill>
                <a:latin typeface="Calibri" pitchFamily="34" charset="0"/>
              </a:rPr>
              <a:t>Informační systémy vozidel</a:t>
            </a:r>
          </a:p>
          <a:p>
            <a:pPr marL="342900" indent="-342900"/>
            <a:r>
              <a:rPr lang="cs-CZ" sz="1600" b="1">
                <a:solidFill>
                  <a:srgbClr val="002060"/>
                </a:solidFill>
                <a:latin typeface="Calibri" pitchFamily="34" charset="0"/>
              </a:rPr>
              <a:t>Instalace vnitřního informačního panelu s hlásičem zastávek;</a:t>
            </a:r>
          </a:p>
          <a:p>
            <a:pPr marL="342900" indent="-342900"/>
            <a:endParaRPr lang="cs-CZ" sz="1600" b="1">
              <a:solidFill>
                <a:srgbClr val="002060"/>
              </a:solidFill>
              <a:latin typeface="Calibri" pitchFamily="34" charset="0"/>
            </a:endParaRPr>
          </a:p>
          <a:p>
            <a:pPr marL="342900" indent="-342900">
              <a:spcBef>
                <a:spcPts val="600"/>
              </a:spcBef>
              <a:buFont typeface="Wingdings" pitchFamily="2" charset="2"/>
              <a:buNone/>
            </a:pPr>
            <a:r>
              <a:rPr lang="cs-CZ" sz="1600" b="1">
                <a:solidFill>
                  <a:srgbClr val="002060"/>
                </a:solidFill>
                <a:latin typeface="Calibri" pitchFamily="34" charset="0"/>
              </a:rPr>
              <a:t>Centrální dispečink</a:t>
            </a:r>
          </a:p>
          <a:p>
            <a:pPr marL="342900" indent="-342900"/>
            <a:r>
              <a:rPr lang="cs-CZ" sz="1600" b="1">
                <a:solidFill>
                  <a:srgbClr val="002060"/>
                </a:solidFill>
                <a:latin typeface="Calibri" pitchFamily="34" charset="0"/>
              </a:rPr>
              <a:t>Sběr informací z jednotlivých vozidel všech dopravců;</a:t>
            </a:r>
          </a:p>
          <a:p>
            <a:pPr marL="342900" indent="-342900"/>
            <a:r>
              <a:rPr lang="cs-CZ" sz="1600" b="1">
                <a:solidFill>
                  <a:srgbClr val="002060"/>
                </a:solidFill>
                <a:latin typeface="Calibri" pitchFamily="34" charset="0"/>
              </a:rPr>
              <a:t>Operativní řízení provozních problémů;</a:t>
            </a:r>
          </a:p>
          <a:p>
            <a:pPr marL="342900" indent="-342900"/>
            <a:r>
              <a:rPr lang="cs-CZ" sz="1600" b="1">
                <a:solidFill>
                  <a:srgbClr val="002060"/>
                </a:solidFill>
                <a:latin typeface="Calibri" pitchFamily="34" charset="0"/>
              </a:rPr>
              <a:t>Sledování a vyhodnocování provozu dopravy;</a:t>
            </a:r>
          </a:p>
          <a:p>
            <a:pPr marL="342900" indent="-342900"/>
            <a:r>
              <a:rPr lang="cs-CZ" sz="1600" b="1">
                <a:solidFill>
                  <a:srgbClr val="002060"/>
                </a:solidFill>
                <a:latin typeface="Calibri" pitchFamily="34" charset="0"/>
              </a:rPr>
              <a:t>Kontrola dodržování standardů kvality dopravy jednotlivými dopravci.</a:t>
            </a:r>
          </a:p>
          <a:p>
            <a:pPr marL="342900" indent="-342900">
              <a:spcBef>
                <a:spcPts val="600"/>
              </a:spcBef>
              <a:buFont typeface="Wingdings" pitchFamily="2" charset="2"/>
              <a:buNone/>
            </a:pPr>
            <a:r>
              <a:rPr lang="cs-CZ" sz="1600" b="1">
                <a:solidFill>
                  <a:srgbClr val="002060"/>
                </a:solidFill>
                <a:latin typeface="Calibri" pitchFamily="34" charset="0"/>
              </a:rPr>
              <a:t>Stacionární informační systémy</a:t>
            </a:r>
          </a:p>
          <a:p>
            <a:pPr marL="342900" indent="-342900"/>
            <a:r>
              <a:rPr lang="cs-CZ" sz="1600" b="1">
                <a:solidFill>
                  <a:srgbClr val="002060"/>
                </a:solidFill>
                <a:latin typeface="Calibri" pitchFamily="34" charset="0"/>
              </a:rPr>
              <a:t>Odjezdové informační panely na nádražích a dopravních terminálech.</a:t>
            </a:r>
          </a:p>
          <a:p>
            <a:pPr marL="342900" indent="-342900"/>
            <a:r>
              <a:rPr lang="cs-CZ" sz="1600" b="1">
                <a:solidFill>
                  <a:srgbClr val="002060"/>
                </a:solidFill>
                <a:latin typeface="Calibri" pitchFamily="34" charset="0"/>
              </a:rPr>
              <a:t>Zastávkové informační panely.</a:t>
            </a:r>
          </a:p>
          <a:p>
            <a:pPr marL="342900" indent="-342900"/>
            <a:r>
              <a:rPr lang="cs-CZ" sz="1600" b="1">
                <a:solidFill>
                  <a:srgbClr val="002060"/>
                </a:solidFill>
                <a:latin typeface="Calibri" pitchFamily="34" charset="0"/>
              </a:rPr>
              <a:t>Přenos dat – vozidla – dispečink (GPRS)</a:t>
            </a:r>
          </a:p>
        </p:txBody>
      </p:sp>
      <p:pic>
        <p:nvPicPr>
          <p:cNvPr id="1741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5516563"/>
            <a:ext cx="2814638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7991475" cy="57785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Centrální dispečink - CED</a:t>
            </a:r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>
          <a:xfrm>
            <a:off x="179388" y="1412875"/>
            <a:ext cx="4752975" cy="4319588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6200" b="1" dirty="0" smtClean="0">
                <a:solidFill>
                  <a:srgbClr val="002060"/>
                </a:solidFill>
              </a:rPr>
              <a:t>Požadavky na centrální dispečink - CED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s-CZ" sz="6200" b="1" dirty="0" smtClean="0">
                <a:solidFill>
                  <a:srgbClr val="002060"/>
                </a:solidFill>
              </a:rPr>
              <a:t>koordinace a operativní řízení provozu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s-CZ" sz="6200" b="1" dirty="0" smtClean="0">
                <a:solidFill>
                  <a:srgbClr val="002060"/>
                </a:solidFill>
              </a:rPr>
              <a:t>sledování polohy vozidel včetně zobrazení v mapě,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s-CZ" sz="6200" b="1" dirty="0" smtClean="0">
                <a:solidFill>
                  <a:srgbClr val="002060"/>
                </a:solidFill>
              </a:rPr>
              <a:t>vyhodnocování zpoždění a návazností,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s-CZ" sz="6200" b="1" dirty="0" smtClean="0">
                <a:solidFill>
                  <a:srgbClr val="002060"/>
                </a:solidFill>
              </a:rPr>
              <a:t>automatické / manuální zasílání textových zpráv řidičům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s-CZ" sz="6200" b="1" dirty="0" smtClean="0">
                <a:solidFill>
                  <a:srgbClr val="002060"/>
                </a:solidFill>
              </a:rPr>
              <a:t>kontrola návazností mezi vozidly městské hromadné dopravy , regionálními vlaky (ČD) a autobusy (různí dopravci)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s-CZ" sz="6200" b="1" dirty="0" smtClean="0">
                <a:solidFill>
                  <a:srgbClr val="002060"/>
                </a:solidFill>
              </a:rPr>
              <a:t>poskytování údajů pro zobrazení informací o odjezdech a zpoždění na informačních panelech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s-CZ" sz="6200" b="1" dirty="0" smtClean="0">
                <a:solidFill>
                  <a:srgbClr val="002060"/>
                </a:solidFill>
              </a:rPr>
              <a:t>zobrazování informací pro veřejnost (internet)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s-CZ" sz="6200" b="1" dirty="0" smtClean="0">
                <a:solidFill>
                  <a:srgbClr val="002060"/>
                </a:solidFill>
              </a:rPr>
              <a:t>archivace a statistické vyhodnocování dat - výstupy budou využity rovněž pro tvorbu jízdních řádů.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cs-CZ" dirty="0" smtClean="0">
              <a:solidFill>
                <a:srgbClr val="0000CC"/>
              </a:solidFill>
              <a:latin typeface="Verdana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6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</a:rPr>
              <a:t>Provoz systému bude zajišťovat společnost Koordinátor veřejné dopravy, spol. s r. o.</a:t>
            </a:r>
          </a:p>
        </p:txBody>
      </p:sp>
      <p:pic>
        <p:nvPicPr>
          <p:cNvPr id="18435" name="Picture 4" descr="Barc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1341438"/>
            <a:ext cx="3825875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5373688"/>
            <a:ext cx="28162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6" descr="C:\Documents and Settings\novak.m\Dokumenty\Veřejná doprava\fotky\plaubniPocitac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5786438"/>
            <a:ext cx="923925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5" descr="C:\Documents and Settings\novak.m\Dokumenty\Veřejná doprava\fotky\plaubniPocitac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25" y="5572125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4" descr="C:\Documents and Settings\novak.m\Dokumenty\Veřejná doprava\fotky\_c_22avj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1313" y="2214563"/>
            <a:ext cx="1182687" cy="271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smtClean="0">
                <a:solidFill>
                  <a:srgbClr val="FF0000"/>
                </a:solidFill>
              </a:rPr>
              <a:t>Odbavovací zařízení</a:t>
            </a:r>
          </a:p>
        </p:txBody>
      </p:sp>
      <p:sp>
        <p:nvSpPr>
          <p:cNvPr id="19461" name="Zástupný symbol pro obsah 4"/>
          <p:cNvSpPr>
            <a:spLocks noGrp="1"/>
          </p:cNvSpPr>
          <p:nvPr>
            <p:ph idx="1"/>
          </p:nvPr>
        </p:nvSpPr>
        <p:spPr>
          <a:xfrm>
            <a:off x="395288" y="1412875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 sz="2200" b="1" smtClean="0">
                <a:solidFill>
                  <a:srgbClr val="002060"/>
                </a:solidFill>
              </a:rPr>
              <a:t>Zajistit on – line přenos některých dat na dispečink (poloha, konflikt s jízdním řádem, plán, počty cestujících, jméno řidiče, číslo linky a spoje)</a:t>
            </a:r>
          </a:p>
          <a:p>
            <a:pPr>
              <a:buFont typeface="Wingdings" pitchFamily="2" charset="2"/>
              <a:buChar char="§"/>
            </a:pPr>
            <a:r>
              <a:rPr lang="cs-CZ" sz="2200" b="1" smtClean="0">
                <a:solidFill>
                  <a:srgbClr val="002060"/>
                </a:solidFill>
              </a:rPr>
              <a:t>Vybaven zařízením pro sledování polohy vozidla</a:t>
            </a:r>
          </a:p>
          <a:p>
            <a:pPr>
              <a:buFont typeface="Wingdings" pitchFamily="2" charset="2"/>
              <a:buChar char="§"/>
            </a:pPr>
            <a:r>
              <a:rPr lang="cs-CZ" sz="2200" b="1" smtClean="0">
                <a:solidFill>
                  <a:srgbClr val="002060"/>
                </a:solidFill>
              </a:rPr>
              <a:t>Vybaveno čtečkou karet včetně zařízení, které umožní platbu čipovými kartami jiných vydavatelů</a:t>
            </a:r>
          </a:p>
          <a:p>
            <a:pPr>
              <a:buFont typeface="Wingdings" pitchFamily="2" charset="2"/>
              <a:buChar char="§"/>
            </a:pPr>
            <a:r>
              <a:rPr lang="cs-CZ" sz="2200" b="1" smtClean="0">
                <a:solidFill>
                  <a:srgbClr val="002060"/>
                </a:solidFill>
              </a:rPr>
              <a:t>Zajistit ovládání vozidlového informačního systému</a:t>
            </a:r>
          </a:p>
          <a:p>
            <a:pPr>
              <a:buFont typeface="Wingdings" pitchFamily="2" charset="2"/>
              <a:buChar char="§"/>
            </a:pPr>
            <a:r>
              <a:rPr lang="cs-CZ" sz="2200" b="1" smtClean="0">
                <a:solidFill>
                  <a:srgbClr val="002060"/>
                </a:solidFill>
              </a:rPr>
              <a:t>Upraven pro přechod z národní měny na EURO</a:t>
            </a:r>
          </a:p>
          <a:p>
            <a:r>
              <a:rPr lang="cs-CZ" sz="2200" b="1" smtClean="0">
                <a:solidFill>
                  <a:srgbClr val="002060"/>
                </a:solidFill>
              </a:rPr>
              <a:t>Vozidlovými systémy bude vybaveno:</a:t>
            </a:r>
          </a:p>
          <a:p>
            <a:pPr>
              <a:buFont typeface="Wingdings" pitchFamily="2" charset="2"/>
              <a:buChar char="§"/>
            </a:pPr>
            <a:r>
              <a:rPr lang="cs-CZ" sz="2200" b="1" smtClean="0">
                <a:solidFill>
                  <a:srgbClr val="002060"/>
                </a:solidFill>
              </a:rPr>
              <a:t>432 autobusů veřejné linkové dopravy v závazku veřejné služby ZK</a:t>
            </a:r>
          </a:p>
          <a:p>
            <a:pPr>
              <a:buFont typeface="Wingdings" pitchFamily="2" charset="2"/>
              <a:buChar char="§"/>
            </a:pPr>
            <a:r>
              <a:rPr lang="cs-CZ" sz="2200" b="1" smtClean="0">
                <a:solidFill>
                  <a:srgbClr val="002060"/>
                </a:solidFill>
              </a:rPr>
              <a:t>28 autobusů městské autobusové dopravy v závazku veřejné služby na území měst Vsetín, Valašské Meziříčí a Kroměříž</a:t>
            </a:r>
          </a:p>
        </p:txBody>
      </p:sp>
      <p:pic>
        <p:nvPicPr>
          <p:cNvPr id="19462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7900" y="5949950"/>
            <a:ext cx="2816225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smtClean="0">
                <a:solidFill>
                  <a:srgbClr val="FF0000"/>
                </a:solidFill>
              </a:rPr>
              <a:t>Zastávkové informační panely</a:t>
            </a:r>
          </a:p>
        </p:txBody>
      </p:sp>
      <p:sp>
        <p:nvSpPr>
          <p:cNvPr id="11267" name="Zástupný symbol pro obsah 4"/>
          <p:cNvSpPr>
            <a:spLocks noGrp="1"/>
          </p:cNvSpPr>
          <p:nvPr>
            <p:ph idx="1"/>
          </p:nvPr>
        </p:nvSpPr>
        <p:spPr>
          <a:xfrm>
            <a:off x="714375" y="2000250"/>
            <a:ext cx="7991475" cy="3589338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800" dirty="0" smtClean="0">
              <a:latin typeface="Verdana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800" dirty="0" smtClean="0">
              <a:latin typeface="Verdana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800" dirty="0" smtClean="0">
              <a:latin typeface="Verdana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800" dirty="0" smtClean="0">
              <a:latin typeface="Verdana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200" b="1" dirty="0" smtClean="0">
                <a:solidFill>
                  <a:srgbClr val="002060"/>
                </a:solidFill>
              </a:rPr>
              <a:t>Budou zobrazovat: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sz="2200" b="1" dirty="0" smtClean="0">
                <a:solidFill>
                  <a:srgbClr val="002060"/>
                </a:solidFill>
              </a:rPr>
              <a:t>Linku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sz="2200" b="1" dirty="0" smtClean="0">
                <a:solidFill>
                  <a:srgbClr val="002060"/>
                </a:solidFill>
              </a:rPr>
              <a:t>Spoj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sz="2200" b="1" dirty="0" smtClean="0">
                <a:solidFill>
                  <a:srgbClr val="002060"/>
                </a:solidFill>
              </a:rPr>
              <a:t>Cílovou stanici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sz="2200" b="1" dirty="0" smtClean="0">
                <a:solidFill>
                  <a:srgbClr val="002060"/>
                </a:solidFill>
              </a:rPr>
              <a:t>Číslo na nástupišti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sz="2200" b="1" dirty="0" smtClean="0">
                <a:solidFill>
                  <a:srgbClr val="002060"/>
                </a:solidFill>
              </a:rPr>
              <a:t>Čas odjezdu ze zastávky a případné zpoždění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sz="2200" b="1" dirty="0" smtClean="0">
                <a:solidFill>
                  <a:srgbClr val="002060"/>
                </a:solidFill>
              </a:rPr>
              <a:t>Na posledním řádku také informace zasílané dispečinkem</a:t>
            </a:r>
          </a:p>
        </p:txBody>
      </p:sp>
      <p:pic>
        <p:nvPicPr>
          <p:cNvPr id="20483" name="Obrázek 5" descr="clip_image0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1341438"/>
            <a:ext cx="50006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5661025"/>
            <a:ext cx="281463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Realizační tým a partneři projektu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21506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68413"/>
            <a:ext cx="4038600" cy="5589587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sz="1600" b="1" smtClean="0">
                <a:solidFill>
                  <a:srgbClr val="002060"/>
                </a:solidFill>
              </a:rPr>
              <a:t>Realizační tým přípravy KORIS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cs-CZ" sz="1600" b="1" smtClean="0">
                <a:solidFill>
                  <a:srgbClr val="002060"/>
                </a:solidFill>
              </a:rPr>
              <a:t>Krajský úřad Zlínského kraje, Odbor dopravy a silničního hospodářství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cs-CZ" sz="1600" b="1" smtClean="0">
                <a:solidFill>
                  <a:srgbClr val="002060"/>
                </a:solidFill>
              </a:rPr>
              <a:t>Krajský úřad Zlínského kraje, Odbor strategického rozvoje kraje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cs-CZ" sz="1600" b="1" smtClean="0">
                <a:solidFill>
                  <a:srgbClr val="002060"/>
                </a:solidFill>
              </a:rPr>
              <a:t>Koordinátor veřejné dopravy Zlínského kraje,s.r.o</a:t>
            </a:r>
          </a:p>
          <a:p>
            <a:pPr>
              <a:spcBef>
                <a:spcPts val="1800"/>
              </a:spcBef>
            </a:pPr>
            <a:r>
              <a:rPr lang="cs-CZ" sz="1600" b="1" smtClean="0">
                <a:solidFill>
                  <a:srgbClr val="002060"/>
                </a:solidFill>
              </a:rPr>
              <a:t>Partneři projektu – celkem 56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cs-CZ" sz="1600" b="1" smtClean="0">
                <a:solidFill>
                  <a:srgbClr val="002060"/>
                </a:solidFill>
              </a:rPr>
              <a:t>Koordinátor veřejné dopravy Zlínského kraje, s.r.o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cs-CZ" sz="1600" b="1" smtClean="0">
                <a:solidFill>
                  <a:srgbClr val="002060"/>
                </a:solidFill>
              </a:rPr>
              <a:t>42 měst a obcí Zlínského kraje, ve kterých bude umístěno 48 stacionárních informačních panelů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cs-CZ" sz="1600" b="1" smtClean="0">
                <a:solidFill>
                  <a:srgbClr val="002060"/>
                </a:solidFill>
              </a:rPr>
              <a:t>6 dopravců, zajišťujících veřejnou linkovou a městskou autobusovou dopravu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cs-CZ" sz="1600" b="1" smtClean="0">
                <a:solidFill>
                  <a:srgbClr val="002060"/>
                </a:solidFill>
              </a:rPr>
              <a:t>České dráhy, a.s. a Správa železniční dopravní cesty, s.</a:t>
            </a:r>
          </a:p>
          <a:p>
            <a:endParaRPr lang="cs-CZ" sz="1700" smtClean="0"/>
          </a:p>
        </p:txBody>
      </p:sp>
      <p:pic>
        <p:nvPicPr>
          <p:cNvPr id="21507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87900" y="1773238"/>
            <a:ext cx="3810000" cy="2847975"/>
          </a:xfrm>
        </p:spPr>
      </p:pic>
      <p:pic>
        <p:nvPicPr>
          <p:cNvPr id="2150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5157788"/>
            <a:ext cx="2814638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937</Words>
  <Application>Microsoft Office PowerPoint</Application>
  <PresentationFormat>Předvádění na obrazovce (4:3)</PresentationFormat>
  <Paragraphs>129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Šablona návrhu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2" baseType="lpstr">
      <vt:lpstr>Calibri</vt:lpstr>
      <vt:lpstr>Arial</vt:lpstr>
      <vt:lpstr>Wingdings</vt:lpstr>
      <vt:lpstr>Symbol</vt:lpstr>
      <vt:lpstr>Verdana</vt:lpstr>
      <vt:lpstr>Motiv sady Office</vt:lpstr>
      <vt:lpstr>Zlínská integrovaná doprava – aktuální problémy</vt:lpstr>
      <vt:lpstr>Koordinátor veřejné dopravy Zlínského kraje s.r.o. (KOVED)</vt:lpstr>
      <vt:lpstr>Koordinátor veřejné dopravy Zlínského kraje s.r.o. (KOVED)</vt:lpstr>
      <vt:lpstr>Clearing</vt:lpstr>
      <vt:lpstr>KORIS – Komplexní odbavovací, řídicí a informační systém ve Zlínském kraji</vt:lpstr>
      <vt:lpstr>Centrální dispečink - CED</vt:lpstr>
      <vt:lpstr>Odbavovací zařízení</vt:lpstr>
      <vt:lpstr>Zastávkové informační panely</vt:lpstr>
      <vt:lpstr>Realizační tým a partneři projektu</vt:lpstr>
      <vt:lpstr>Harmonogram přípravy a realizace</vt:lpstr>
      <vt:lpstr>Zlínská integrovaná doprava (ZID)</vt:lpstr>
      <vt:lpstr>Nové motorové jednotky  pro Zlínský kraj</vt:lpstr>
      <vt:lpstr>Dopravní terminály</vt:lpstr>
      <vt:lpstr>Náhradní vlaková doprava  Bylnice - Popov</vt:lpstr>
      <vt:lpstr>Příprava rozvojových materiálů v oblasti veřejné dopravy</vt:lpstr>
      <vt:lpstr>Děkuji za pozornost.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Zlínská integrovaná doprava – aktuální problémy</dc:title>
  <dc:creator>vlastník</dc:creator>
  <cp:lastModifiedBy>Pujcovaci</cp:lastModifiedBy>
  <cp:revision>15</cp:revision>
  <dcterms:created xsi:type="dcterms:W3CDTF">2011-05-09T10:47:13Z</dcterms:created>
  <dcterms:modified xsi:type="dcterms:W3CDTF">2011-05-17T13:39:02Z</dcterms:modified>
</cp:coreProperties>
</file>