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382" r:id="rId4"/>
    <p:sldId id="329" r:id="rId5"/>
    <p:sldId id="383" r:id="rId6"/>
    <p:sldId id="385" r:id="rId7"/>
    <p:sldId id="330" r:id="rId8"/>
    <p:sldId id="388" r:id="rId9"/>
    <p:sldId id="393" r:id="rId10"/>
    <p:sldId id="390" r:id="rId11"/>
    <p:sldId id="391" r:id="rId12"/>
    <p:sldId id="392" r:id="rId13"/>
    <p:sldId id="394" r:id="rId14"/>
    <p:sldId id="395" r:id="rId15"/>
    <p:sldId id="363" r:id="rId16"/>
  </p:sldIdLst>
  <p:sldSz cx="12192000" cy="6858000"/>
  <p:notesSz cx="6810375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ADDCB75-4C62-479D-BDBF-033747AFB495}">
          <p14:sldIdLst>
            <p14:sldId id="256"/>
            <p14:sldId id="259"/>
            <p14:sldId id="382"/>
            <p14:sldId id="329"/>
            <p14:sldId id="383"/>
            <p14:sldId id="385"/>
            <p14:sldId id="330"/>
            <p14:sldId id="388"/>
            <p14:sldId id="393"/>
            <p14:sldId id="390"/>
            <p14:sldId id="391"/>
            <p14:sldId id="392"/>
            <p14:sldId id="394"/>
            <p14:sldId id="395"/>
            <p14:sldId id="3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1DC4D-32F1-44F2-B06B-8105C15DE02C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B7C2E-BE94-42CE-B7BF-F6AAE817F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67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669F-D2DC-4833-A1B1-612D3611C95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E898-AA0D-4A2E-8CC5-0BF2AB0AB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05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16" tIns="48308" rIns="96616" bIns="48308" anchor="b"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6F0CA97-D162-4773-93D6-199E29C9FD38}" type="slidenum">
              <a:rPr lang="cs-CZ" altLang="cs-CZ" sz="1300">
                <a:solidFill>
                  <a:srgbClr val="000000"/>
                </a:solidFill>
              </a:rPr>
              <a:pPr algn="r" eaLnBrk="1" hangingPunct="1"/>
              <a:t>5</a:t>
            </a:fld>
            <a:endParaRPr lang="cs-CZ" altLang="cs-CZ" sz="130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59325"/>
            <a:ext cx="5516563" cy="4510088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59001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16" tIns="48308" rIns="96616" bIns="48308" anchor="b"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62957BD-FB45-4255-ACE8-3444F0239DAD}" type="slidenum">
              <a:rPr lang="cs-CZ" altLang="cs-CZ" sz="1300"/>
              <a:pPr algn="r" eaLnBrk="1" hangingPunct="1"/>
              <a:t>6</a:t>
            </a:fld>
            <a:endParaRPr lang="cs-CZ" altLang="cs-CZ" sz="130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59325"/>
            <a:ext cx="5516563" cy="4510088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9369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96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6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2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20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22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7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0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37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54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94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415F-8288-448F-AFEB-A9F359CE6EDF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56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72975" cy="5854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CE08"/>
                </a:solidFill>
                <a:latin typeface="Century Gothic" panose="020B0502020202020204" pitchFamily="34" charset="0"/>
              </a:rPr>
              <a:t>Podpora veřejné dopravy z fondů EU v programovém období 2014 - 2020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Konference Integrované dopravní systémy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Žďár nad Sázavou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16. </a:t>
            </a:r>
            <a:r>
              <a:rPr lang="cs-CZ" dirty="0">
                <a:solidFill>
                  <a:schemeClr val="bg1"/>
                </a:solidFill>
              </a:rPr>
              <a:t>května </a:t>
            </a:r>
            <a:r>
              <a:rPr lang="cs-CZ" dirty="0" smtClean="0">
                <a:solidFill>
                  <a:schemeClr val="bg1"/>
                </a:solidFill>
              </a:rPr>
              <a:t>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5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SC 1.5 – obnova vozidlového parku osobní železniční dopravy v závazku veřejné služby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9061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Programová </a:t>
            </a:r>
            <a:r>
              <a:rPr lang="cs-CZ" dirty="0"/>
              <a:t>dokumentace Pořízení a modernizace železničních kolejových vozidel (ev. č. 127 65</a:t>
            </a:r>
            <a:r>
              <a:rPr lang="cs-CZ" dirty="0" smtClean="0"/>
              <a:t>) schválen vládou na podzim 2015</a:t>
            </a:r>
          </a:p>
          <a:p>
            <a:r>
              <a:rPr lang="cs-CZ" dirty="0" smtClean="0"/>
              <a:t>Nákup nových souprav pro linky provozované ve smlouvě o závazku veř. služby dle nařízení EP a Rady (ES) 1370/2007</a:t>
            </a:r>
            <a:endParaRPr lang="cs-CZ" dirty="0" smtClean="0"/>
          </a:p>
          <a:p>
            <a:r>
              <a:rPr lang="cs-CZ" dirty="0" smtClean="0"/>
              <a:t>Cca 17,8 </a:t>
            </a:r>
            <a:r>
              <a:rPr lang="cs-CZ" dirty="0"/>
              <a:t>mld. Kč </a:t>
            </a:r>
            <a:r>
              <a:rPr lang="cs-CZ" dirty="0" smtClean="0"/>
              <a:t>podpory EU</a:t>
            </a:r>
          </a:p>
          <a:p>
            <a:pPr lvl="1"/>
            <a:r>
              <a:rPr lang="cs-CZ" dirty="0" smtClean="0"/>
              <a:t>7,9 mld. Kč pro nadregionální dopravu (+1,4 mld. ze SR – financování do 100%)</a:t>
            </a:r>
          </a:p>
          <a:p>
            <a:pPr lvl="1"/>
            <a:r>
              <a:rPr lang="cs-CZ" dirty="0" smtClean="0"/>
              <a:t>U regionálních linek spolufinancování 15% kraji či dopravcem</a:t>
            </a:r>
          </a:p>
          <a:p>
            <a:r>
              <a:rPr lang="cs-CZ" dirty="0" smtClean="0"/>
              <a:t>Příjemcem dopravce či jiný vlastník vozidel (MD, kraj)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8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SC 1.5 – plánované výzvy na rok 2016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90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Nadregionální doprava – cca 6,2 mld. Kč</a:t>
            </a:r>
          </a:p>
          <a:p>
            <a:r>
              <a:rPr lang="cs-CZ" dirty="0" smtClean="0"/>
              <a:t>Linky R5 a R20 </a:t>
            </a:r>
            <a:r>
              <a:rPr lang="cs-CZ" dirty="0" err="1" smtClean="0"/>
              <a:t>Pha</a:t>
            </a:r>
            <a:r>
              <a:rPr lang="cs-CZ" dirty="0" smtClean="0"/>
              <a:t>-</a:t>
            </a:r>
            <a:r>
              <a:rPr lang="cs-CZ" dirty="0" err="1" smtClean="0"/>
              <a:t>Ú.n.L</a:t>
            </a:r>
            <a:r>
              <a:rPr lang="cs-CZ" dirty="0" smtClean="0"/>
              <a:t>-Cheb, </a:t>
            </a:r>
            <a:r>
              <a:rPr lang="cs-CZ" dirty="0" err="1" smtClean="0"/>
              <a:t>Pha</a:t>
            </a:r>
            <a:r>
              <a:rPr lang="cs-CZ" dirty="0" smtClean="0"/>
              <a:t>-Děčín (XI-XII)</a:t>
            </a:r>
          </a:p>
          <a:p>
            <a:r>
              <a:rPr lang="cs-CZ" dirty="0" smtClean="0"/>
              <a:t>Linky R14 Pardubice –Liberec a R15 Ú.n.L.-Liberec (IX-XI)</a:t>
            </a:r>
          </a:p>
          <a:p>
            <a:r>
              <a:rPr lang="cs-CZ" dirty="0" smtClean="0"/>
              <a:t>Linka R27 Olomouc–Krnov-Ostrava (IX-XI)</a:t>
            </a:r>
          </a:p>
          <a:p>
            <a:pPr marL="0" indent="0">
              <a:buNone/>
            </a:pPr>
            <a:r>
              <a:rPr lang="cs-CZ" dirty="0" smtClean="0"/>
              <a:t>Regionální doprava – cca 10,5 mld. Kč.</a:t>
            </a:r>
          </a:p>
          <a:p>
            <a:r>
              <a:rPr lang="cs-CZ" dirty="0" smtClean="0"/>
              <a:t>Plán výzev bude zřejmě projednán vládou a dále záleží na stanovisku AKČR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19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Podpora veřejné dopravy z IROP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50336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IROP </a:t>
            </a:r>
            <a:r>
              <a:rPr lang="cs-CZ" dirty="0"/>
              <a:t>schválen Evropskou komisí 4. 6. 2015</a:t>
            </a:r>
          </a:p>
          <a:p>
            <a:r>
              <a:rPr lang="cs-CZ" dirty="0"/>
              <a:t>Celková alokace z EFRR: 4,64 mld. EUR</a:t>
            </a:r>
          </a:p>
          <a:p>
            <a:r>
              <a:rPr lang="cs-CZ" dirty="0"/>
              <a:t>Alokace i s kofinancováním: cca 144 mld. Kč</a:t>
            </a:r>
          </a:p>
          <a:p>
            <a:r>
              <a:rPr lang="cs-CZ" dirty="0"/>
              <a:t>Řídicí orgán: </a:t>
            </a:r>
            <a:r>
              <a:rPr lang="cs-CZ" dirty="0" smtClean="0"/>
              <a:t>MMR, zprostředkující subjekt CRR</a:t>
            </a:r>
            <a:endParaRPr lang="cs-CZ" dirty="0"/>
          </a:p>
          <a:p>
            <a:r>
              <a:rPr lang="cs-CZ" dirty="0"/>
              <a:t>Kofinancování: 85 % EFRR a 15 % národní spolufinancování (podle Pravidel spolufinancování ESIF 2014-2020, MF)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484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Podpora veřejné dopravy z IROP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503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Prioritní osa 1 - Infrastruktura</a:t>
            </a:r>
          </a:p>
          <a:p>
            <a:r>
              <a:rPr lang="cs-CZ" dirty="0"/>
              <a:t>SC 1.2 Zvýšení podílu udržitelných forem </a:t>
            </a:r>
            <a:r>
              <a:rPr lang="cs-CZ" dirty="0" smtClean="0"/>
              <a:t>dopravy (</a:t>
            </a:r>
            <a:r>
              <a:rPr lang="pt-BR" dirty="0"/>
              <a:t>473 mil. EUR z </a:t>
            </a:r>
            <a:r>
              <a:rPr lang="pt-BR" dirty="0" smtClean="0"/>
              <a:t>ERDF</a:t>
            </a:r>
            <a:r>
              <a:rPr lang="cs-CZ" dirty="0" smtClean="0"/>
              <a:t>, z toho 65% pro ITI a IPRÚ) podporuje tyto aktivity:</a:t>
            </a:r>
          </a:p>
          <a:p>
            <a:pPr lvl="1"/>
            <a:r>
              <a:rPr lang="cs-CZ" dirty="0"/>
              <a:t>Bezpečnost dopravy</a:t>
            </a:r>
          </a:p>
          <a:p>
            <a:pPr lvl="1"/>
            <a:r>
              <a:rPr lang="cs-CZ" dirty="0" err="1" smtClean="0"/>
              <a:t>Cyklodoprava</a:t>
            </a:r>
            <a:endParaRPr lang="cs-CZ" dirty="0"/>
          </a:p>
          <a:p>
            <a:pPr lvl="1"/>
            <a:r>
              <a:rPr lang="cs-CZ" b="1" dirty="0" err="1" smtClean="0"/>
              <a:t>Nízkoemisní</a:t>
            </a:r>
            <a:r>
              <a:rPr lang="cs-CZ" b="1" dirty="0" smtClean="0"/>
              <a:t> </a:t>
            </a:r>
            <a:r>
              <a:rPr lang="cs-CZ" b="1" dirty="0"/>
              <a:t>a bezemisní </a:t>
            </a:r>
            <a:r>
              <a:rPr lang="cs-CZ" b="1" dirty="0" smtClean="0"/>
              <a:t>vozidla</a:t>
            </a:r>
          </a:p>
          <a:p>
            <a:pPr lvl="1"/>
            <a:r>
              <a:rPr lang="cs-CZ" b="1" dirty="0" smtClean="0"/>
              <a:t>Telematika pro veřejnou dopravu</a:t>
            </a:r>
          </a:p>
          <a:p>
            <a:pPr lvl="1"/>
            <a:r>
              <a:rPr lang="cs-CZ" b="1" dirty="0"/>
              <a:t>Terminály a parkovací systémy</a:t>
            </a:r>
            <a:endParaRPr lang="cs-CZ" b="1" dirty="0" smtClean="0"/>
          </a:p>
          <a:p>
            <a:pPr marL="457200" lvl="1" indent="0">
              <a:buNone/>
            </a:pPr>
            <a:r>
              <a:rPr lang="cs-CZ" dirty="0"/>
              <a:t>			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161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Podpora veřejné dopravy z IROP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5033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Vyhlášené a plánované výzvy:</a:t>
            </a:r>
            <a:endParaRPr lang="cs-CZ" dirty="0"/>
          </a:p>
          <a:p>
            <a:r>
              <a:rPr lang="cs-CZ" dirty="0" err="1" smtClean="0"/>
              <a:t>Nízkoemisní</a:t>
            </a:r>
            <a:r>
              <a:rPr lang="cs-CZ" dirty="0" smtClean="0"/>
              <a:t> a bezemisní vozidla (busy CNG, LNG, popř. vodík či elektro, tramvaje a trolejbusy), I-VII 2016, 1 350 000 000 Kč.</a:t>
            </a:r>
          </a:p>
          <a:p>
            <a:r>
              <a:rPr lang="cs-CZ" dirty="0" smtClean="0"/>
              <a:t>Telematika pro veřejnou dopravu (systémy řízení a dispečinku, infosystémy pro cestující, odbavovací a platební systémy), II-VI 2016, 205 000 000 Kč.</a:t>
            </a:r>
          </a:p>
          <a:p>
            <a:r>
              <a:rPr lang="cs-CZ" dirty="0" smtClean="0"/>
              <a:t>Výstavba </a:t>
            </a:r>
            <a:r>
              <a:rPr lang="cs-CZ" dirty="0"/>
              <a:t>a modernizace přestupních </a:t>
            </a:r>
            <a:r>
              <a:rPr lang="cs-CZ" dirty="0" smtClean="0"/>
              <a:t>terminálů (přestupní terminály, P+R, K+R, B+R atd.), III.-IX. 2016, 1 280 000 000 Kč.</a:t>
            </a:r>
          </a:p>
          <a:p>
            <a:r>
              <a:rPr lang="cs-CZ" dirty="0" smtClean="0"/>
              <a:t>Výzvy pro projekty ITI (4,2 mld. Kč) a IPRÚ (1,8 mld. Kč), VI 2016-XII 2017 (zahrnuje všechny podporované aktivity)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302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361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altLang="cs-CZ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Děkuji za </a:t>
            </a:r>
            <a:r>
              <a:rPr lang="cs-CZ" altLang="cs-CZ" sz="5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pozornost</a:t>
            </a:r>
          </a:p>
          <a:p>
            <a:pPr marL="0" indent="0">
              <a:spcBef>
                <a:spcPct val="0"/>
              </a:spcBef>
              <a:buNone/>
            </a:pPr>
            <a:endParaRPr lang="cs-CZ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dirty="0" smtClean="0">
                <a:latin typeface="+mj-lt"/>
                <a:ea typeface="+mj-ea"/>
                <a:cs typeface="+mj-cs"/>
              </a:rPr>
              <a:t>Mgr. </a:t>
            </a:r>
            <a:r>
              <a:rPr lang="cs-CZ" altLang="cs-CZ" dirty="0" smtClean="0">
                <a:latin typeface="+mj-lt"/>
                <a:ea typeface="+mj-ea"/>
                <a:cs typeface="+mj-cs"/>
              </a:rPr>
              <a:t>Michal Kokeš</a:t>
            </a:r>
            <a:endParaRPr lang="cs-CZ" altLang="cs-CZ" dirty="0" smtClean="0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dirty="0" smtClean="0">
                <a:latin typeface="+mj-lt"/>
                <a:ea typeface="+mj-ea"/>
                <a:cs typeface="+mj-cs"/>
              </a:rPr>
              <a:t>Odbor </a:t>
            </a:r>
            <a:r>
              <a:rPr lang="cs-CZ" altLang="cs-CZ" dirty="0">
                <a:latin typeface="+mj-lt"/>
                <a:ea typeface="+mj-ea"/>
                <a:cs typeface="+mj-cs"/>
              </a:rPr>
              <a:t>fondů EU</a:t>
            </a:r>
            <a:r>
              <a:rPr lang="en-US" altLang="cs-CZ" dirty="0">
                <a:latin typeface="+mj-lt"/>
                <a:ea typeface="+mj-ea"/>
                <a:cs typeface="+mj-cs"/>
              </a:rPr>
              <a:t/>
            </a:r>
            <a:br>
              <a:rPr lang="en-US" altLang="cs-CZ" dirty="0">
                <a:latin typeface="+mj-lt"/>
                <a:ea typeface="+mj-ea"/>
                <a:cs typeface="+mj-cs"/>
              </a:rPr>
            </a:br>
            <a:r>
              <a:rPr lang="cs-CZ" altLang="cs-CZ" dirty="0">
                <a:latin typeface="+mj-lt"/>
                <a:ea typeface="+mj-ea"/>
                <a:cs typeface="+mj-cs"/>
              </a:rPr>
              <a:t>Ministerstvo dopravy</a:t>
            </a:r>
            <a:br>
              <a:rPr lang="cs-CZ" altLang="cs-CZ" dirty="0">
                <a:latin typeface="+mj-lt"/>
                <a:ea typeface="+mj-ea"/>
                <a:cs typeface="+mj-cs"/>
              </a:rPr>
            </a:br>
            <a:r>
              <a:rPr lang="cs-CZ" altLang="cs-CZ" dirty="0">
                <a:latin typeface="+mj-lt"/>
                <a:ea typeface="+mj-ea"/>
                <a:cs typeface="+mj-cs"/>
              </a:rPr>
              <a:t>www.OPD.cz </a:t>
            </a:r>
          </a:p>
          <a:p>
            <a:pPr marL="0" indent="0">
              <a:spcBef>
                <a:spcPct val="0"/>
              </a:spcBef>
              <a:buNone/>
            </a:pPr>
            <a:endParaRPr lang="cs-CZ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16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OP Doprava 2014-2020 (OPD2)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6737"/>
            <a:ext cx="10515600" cy="453361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Celková alokace cca 4,7 mld. EUR – největší operační program v ČR</a:t>
            </a:r>
          </a:p>
          <a:p>
            <a:r>
              <a:rPr lang="cs-CZ" dirty="0"/>
              <a:t>Financován </a:t>
            </a:r>
            <a:r>
              <a:rPr lang="cs-CZ" dirty="0" smtClean="0"/>
              <a:t>z </a:t>
            </a:r>
            <a:r>
              <a:rPr lang="cs-CZ" dirty="0"/>
              <a:t>Fondu soudržnosti (FS) a z Evropského fondu pro regionální rozvoj (EFRR)</a:t>
            </a:r>
          </a:p>
          <a:p>
            <a:r>
              <a:rPr lang="cs-CZ" dirty="0"/>
              <a:t>Dne 11. května 2015 byl OPD2 oficiálně stvrzen podpisem komisařky pro regionální politiku</a:t>
            </a:r>
          </a:p>
          <a:p>
            <a:r>
              <a:rPr lang="cs-CZ" dirty="0" smtClean="0"/>
              <a:t>Řídící orgán </a:t>
            </a:r>
            <a:r>
              <a:rPr lang="cs-CZ" dirty="0"/>
              <a:t>Ministerstvo dopravy </a:t>
            </a:r>
            <a:r>
              <a:rPr lang="cs-CZ" dirty="0" smtClean="0"/>
              <a:t>ČR, zprostředkující subjekt SFDI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cs-CZ" altLang="cs-CZ" sz="2800" dirty="0" smtClean="0"/>
              <a:t>Hlavními cíli </a:t>
            </a:r>
            <a:r>
              <a:rPr lang="cs-CZ" altLang="cs-CZ" sz="2800" dirty="0"/>
              <a:t>zejména </a:t>
            </a:r>
            <a:r>
              <a:rPr lang="cs-CZ" altLang="cs-CZ" sz="2800" dirty="0" smtClean="0"/>
              <a:t>dokončení </a:t>
            </a:r>
            <a:r>
              <a:rPr lang="cs-CZ" altLang="cs-CZ" sz="2800" dirty="0"/>
              <a:t>páteřní infrastruktury a napojení regionů na síť TEN-T, </a:t>
            </a:r>
            <a:r>
              <a:rPr lang="cs-CZ" altLang="cs-CZ" sz="2800" dirty="0" smtClean="0"/>
              <a:t>zlepšení infrastruktury po </a:t>
            </a:r>
            <a:r>
              <a:rPr lang="cs-CZ" altLang="cs-CZ" sz="2800" dirty="0"/>
              <a:t>stránce kvality a funkčnosti, </a:t>
            </a:r>
            <a:r>
              <a:rPr lang="cs-CZ" altLang="cs-CZ" sz="2800" dirty="0" smtClean="0"/>
              <a:t>odstranění </a:t>
            </a:r>
            <a:r>
              <a:rPr lang="cs-CZ" altLang="cs-CZ" sz="2800" dirty="0"/>
              <a:t>přetrvávajících úzkých míst v klíčové infrastruktuře a </a:t>
            </a:r>
            <a:r>
              <a:rPr lang="cs-CZ" altLang="cs-CZ" sz="2800" dirty="0" smtClean="0"/>
              <a:t>podpora </a:t>
            </a:r>
            <a:r>
              <a:rPr lang="cs-CZ" altLang="cs-CZ" sz="2800" dirty="0"/>
              <a:t>udržitelné mobility s důrazem na </a:t>
            </a:r>
            <a:r>
              <a:rPr lang="cs-CZ" altLang="cs-CZ" sz="2800" dirty="0" smtClean="0"/>
              <a:t>města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cs-CZ" sz="2800" dirty="0" smtClean="0"/>
              <a:t>Paralelní podpora dopravní infrastruktury z Nástroje pro propojení Evropy (řízen přímo EK), pro ČR vyčleněno 1,1 mld. EUR – převážně železniční koridory </a:t>
            </a:r>
            <a:r>
              <a:rPr lang="cs-CZ" sz="2800" dirty="0" err="1" smtClean="0"/>
              <a:t>core</a:t>
            </a:r>
            <a:r>
              <a:rPr lang="cs-CZ" sz="2800" dirty="0" smtClean="0"/>
              <a:t> TEN-T</a:t>
            </a:r>
            <a:endParaRPr lang="cs-CZ" sz="2800" dirty="0"/>
          </a:p>
          <a:p>
            <a:pPr lvl="2"/>
            <a:endParaRPr lang="cs-CZ" dirty="0"/>
          </a:p>
          <a:p>
            <a:pPr lvl="2"/>
            <a:endParaRPr lang="cs-CZ" dirty="0" smtClean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75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OPD 2 – prioritní osy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6737"/>
            <a:ext cx="10515600" cy="45336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Struktura Operačního programu Doprava reflektuje zkušenosti z minulého období a předchází rizikům horšího čerpání v některých oblastech v první řadě tím, že oproti šesti věcným prioritním osám OPD 2007-2013 soustředí podporu do tří věcných os:</a:t>
            </a:r>
          </a:p>
          <a:p>
            <a:r>
              <a:rPr lang="cs-CZ" dirty="0">
                <a:solidFill>
                  <a:schemeClr val="bg1"/>
                </a:solidFill>
              </a:rPr>
              <a:t>PO 1: Infrastruktura pro železniční a další udržitelnou dopravu </a:t>
            </a:r>
            <a:r>
              <a:rPr lang="cs-CZ" dirty="0"/>
              <a:t>(Fond soudržnosti, 51 % celkové alokace – cca 2,45 mld. EUR), zahrnující investice do železniční infrastruktury, vodních cest sítě TEN-T (po roce 2016), multimodální nákladní dopravy (terminály), drážní infrastruktury pro městskou a příměstskou dopravu, dopravního parku železniční a vodní dopravy</a:t>
            </a:r>
          </a:p>
          <a:p>
            <a:r>
              <a:rPr lang="cs-CZ" dirty="0">
                <a:solidFill>
                  <a:schemeClr val="bg1"/>
                </a:solidFill>
              </a:rPr>
              <a:t>PO 2: Silniční infrastruktura na síti TEN-T, veřejná infrastruktura pro čistou mobilitu a řízení silničního provozu </a:t>
            </a:r>
            <a:r>
              <a:rPr lang="cs-CZ" dirty="0"/>
              <a:t>(Fond soudržnosti, 28,3 % celkové alokace – cca 1,55 mld. EUR), zahrnující investice do výstavby a modernizace dálnic a rychlostních silnic včetně jejich vybavení ITS, systémů řízení městského silničního provozu a do rozvoje sítě napájecích stanic alternativních energií na silniční síti</a:t>
            </a:r>
          </a:p>
          <a:p>
            <a:r>
              <a:rPr lang="cs-CZ" dirty="0">
                <a:solidFill>
                  <a:schemeClr val="bg1"/>
                </a:solidFill>
              </a:rPr>
              <a:t>PO 3: Silniční infrastruktura mimo síť TEN-T </a:t>
            </a:r>
            <a:r>
              <a:rPr lang="cs-CZ" dirty="0"/>
              <a:t>(Evropský fond regionálního rozvoje, 19,2 % celkové alokace – cca 0,9 mld. EUR) zaměřená na investice do výstavby a modernizace silnic mimo síť TEN-T</a:t>
            </a:r>
          </a:p>
          <a:p>
            <a:pPr lvl="2"/>
            <a:endParaRPr lang="cs-CZ" dirty="0"/>
          </a:p>
          <a:p>
            <a:pPr lvl="2"/>
            <a:endParaRPr lang="cs-CZ" dirty="0" smtClean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0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9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OPD2 – Specifické cíle</a:t>
            </a:r>
            <a:endParaRPr lang="cs-CZ" dirty="0"/>
          </a:p>
        </p:txBody>
      </p:sp>
      <p:graphicFrame>
        <p:nvGraphicFramePr>
          <p:cNvPr id="4" name="Zástupný symbol pro tabulk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539570"/>
              </p:ext>
            </p:extLst>
          </p:nvPr>
        </p:nvGraphicFramePr>
        <p:xfrm>
          <a:off x="838199" y="809656"/>
          <a:ext cx="10766368" cy="5956904"/>
        </p:xfrm>
        <a:graphic>
          <a:graphicData uri="http://schemas.openxmlformats.org/drawingml/2006/table">
            <a:tbl>
              <a:tblPr/>
              <a:tblGrid>
                <a:gridCol w="2390236"/>
                <a:gridCol w="5864198"/>
                <a:gridCol w="819264"/>
                <a:gridCol w="689906"/>
                <a:gridCol w="1002764"/>
              </a:tblGrid>
              <a:tr h="59039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Prioritní osa (PO)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ranklinGotTDemCon" charset="-18"/>
                        <a:cs typeface="FranklinGotTDemCon" charset="-18"/>
                      </a:endParaRP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Specifický cíl (SC)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ranklinGotTDemCon" charset="-18"/>
                        <a:cs typeface="FranklinGotTDemCon" charset="-18"/>
                      </a:endParaRP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Podíl celkového příspěvku EU pro OPD dle fondu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ranklinGotTDemCon" charset="-18"/>
                        <a:cs typeface="FranklinGotTDemCon" charset="-18"/>
                      </a:endParaRP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Celková alokace v EUR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ranklinGotTDemCon" charset="-18"/>
                        <a:cs typeface="FranklinGotTDemCon" charset="-18"/>
                      </a:endParaRP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1638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EFRR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ranklinGotTDemCon" charset="-18"/>
                        <a:cs typeface="FranklinGotTDemCon" charset="-18"/>
                      </a:endParaRP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FS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ranklinGotTDemCon" charset="-18"/>
                        <a:cs typeface="FranklinGotTDemCon" charset="-18"/>
                      </a:endParaRP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ranklinGotTDemCon" charset="-18"/>
                        <a:cs typeface="FranklinGotTDemCon" charset="-18"/>
                      </a:endParaRP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514779"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PO1 - Infrastruktura pro železniční a další udržitelnou dopravu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ranklinGotTDemCon" charset="-18"/>
                        <a:cs typeface="FranklinGotTDemCon" charset="-18"/>
                      </a:endParaRP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1.1 - Zlepšení infrastruktury pro vyšší konkurenceschopnost a větší využití železniční dopravy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0 %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52 %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2,45 mld. 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5147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1.2 - Zlepšení infrastruktury pro vyšší konkurenceschopnost a větší využití vnitrozemské vodní dopravy v hlavní síti TEN-T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31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1.3 - Vytvoření podmínek pro větší využití multimodální dopravy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47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1.4 - Vytvoření podmínek pro zvýšení využívání veřejné hromadné dopravy ve městech v elektrické trakci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153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1.5 - Vytvoření podmínek pro širší využití železniční a vodní dopravy prostřednictvím modernizace dopravního parku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74008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PO 2 - Silniční infrastruktura na síti TEN-T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ranklinGotTDemCon" charset="-18"/>
                        <a:cs typeface="FranklinGotTDemCon" charset="-18"/>
                      </a:endParaRP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2.1 - Zlepšení propojení center a regionů a zvýšení bezpečnosti a efektivnosti silniční dopravy prostřednictvím výstavby, obnovy a modernizace dálnic, rychlostních silnic a silnic sítě TEN-T včetně rozvoje systémů ITS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0 %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28,3 %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1,55 mld. 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4370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2.2 - Vytvoření podmínek pro širší využití vozidel na alternativní pohon na silniční síti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47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2.3 - Zlepšení řízení dopravního provozu a zvyšování bezpečnosti dopravního provozu ve městech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74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PO 3 - Silniční infrastruktura mimo síť TEN-T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ranklinGotTDemCon" charset="-18"/>
                        <a:cs typeface="FranklinGotTDemCon" charset="-18"/>
                      </a:endParaRP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3.1 - Zlepšení dostupnosti regionů, zvýšení bezpečnosti a plynulosti a snížení dopadů dopravy na veřejné zdraví prostřednictvím výstavby, obnovy a zlepšení parametrů dálnic, rychlostních silnic a silnic I. třídy mimo síť TEN-T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19,2 %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0 %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FranklinGotTDemCon" charset="-18"/>
                          <a:cs typeface="FranklinGotTDemCon" charset="-18"/>
                        </a:rPr>
                        <a:t>0,9 mld. </a:t>
                      </a:r>
                    </a:p>
                  </a:txBody>
                  <a:tcPr marL="61718" marR="6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919288" y="404813"/>
            <a:ext cx="8424862" cy="572135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cs-CZ" altLang="cs-CZ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Financování z </a:t>
            </a:r>
            <a:r>
              <a:rPr lang="cs-CZ" altLang="cs-CZ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OPD2</a:t>
            </a:r>
            <a:endParaRPr lang="cs-CZ" altLang="cs-CZ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228600" lvl="1">
              <a:lnSpc>
                <a:spcPct val="70000"/>
              </a:lnSpc>
              <a:spcBef>
                <a:spcPts val="1000"/>
              </a:spcBef>
            </a:pPr>
            <a:r>
              <a:rPr lang="cs-CZ" altLang="cs-CZ" dirty="0"/>
              <a:t>Platby – v rámci OPD2 je uplatněno </a:t>
            </a:r>
            <a:r>
              <a:rPr lang="cs-CZ" altLang="cs-CZ" dirty="0"/>
              <a:t>předfinancování </a:t>
            </a:r>
            <a:r>
              <a:rPr lang="cs-CZ" altLang="cs-CZ" dirty="0"/>
              <a:t>buď přímo ze státního rozpočtu nebo prostřednictvím  zprostředkujícího subjektu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</a:pPr>
            <a:r>
              <a:rPr lang="cs-CZ" altLang="cs-CZ" dirty="0"/>
              <a:t>Novela </a:t>
            </a:r>
            <a:r>
              <a:rPr lang="cs-CZ" altLang="cs-CZ" dirty="0"/>
              <a:t>zákona č. 104/2000 Sb., o SFDI – možnost financovat všechny intervence do infrastruktury v </a:t>
            </a:r>
            <a:r>
              <a:rPr lang="cs-CZ" altLang="cs-CZ" dirty="0"/>
              <a:t>OPD2 a poskytovat ex-ante platby</a:t>
            </a:r>
            <a:endParaRPr lang="cs-CZ" altLang="cs-CZ" dirty="0"/>
          </a:p>
          <a:p>
            <a:pPr marL="228600" lvl="1"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altLang="cs-CZ" dirty="0"/>
              <a:t>Platby </a:t>
            </a:r>
            <a:r>
              <a:rPr lang="cs-CZ" altLang="cs-CZ" dirty="0"/>
              <a:t>příjemcům budou probíhat formou: </a:t>
            </a:r>
          </a:p>
          <a:p>
            <a:pPr marL="685800" lvl="2"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altLang="cs-CZ" dirty="0"/>
              <a:t>a) ex-post platby - zpětné proplacení příjemci již uskutečněných </a:t>
            </a:r>
            <a:r>
              <a:rPr lang="cs-CZ" altLang="cs-CZ" dirty="0"/>
              <a:t>výdajů – mj. pro SC 1.5 (z kapitoly MD)</a:t>
            </a:r>
            <a:endParaRPr lang="cs-CZ" altLang="cs-CZ" dirty="0"/>
          </a:p>
          <a:p>
            <a:pPr marL="685800" lvl="2"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altLang="cs-CZ" dirty="0"/>
              <a:t>b) ex-ante platby - poskytnutí finančních prostředků příjemci na úhradu odpovídající části na předfinancování prostředků </a:t>
            </a:r>
            <a:r>
              <a:rPr lang="cs-CZ" altLang="cs-CZ" dirty="0"/>
              <a:t>OPD2 – mj. také pro SC 1.4 (ze SFDI)</a:t>
            </a:r>
            <a:endParaRPr lang="cs-CZ" altLang="cs-CZ" dirty="0"/>
          </a:p>
          <a:p>
            <a:pPr lvl="1" eaLnBrk="1" hangingPunct="1"/>
            <a:endParaRPr lang="cs-CZ" altLang="cs-CZ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7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919288" y="404813"/>
            <a:ext cx="8424862" cy="572135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cs-CZ" altLang="cs-CZ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OPD2 – aktuální stav realizace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</a:pPr>
            <a:r>
              <a:rPr lang="cs-CZ" altLang="cs-CZ" dirty="0"/>
              <a:t>Na konci listopadu 2015 vyhlášeno prvních pět </a:t>
            </a:r>
            <a:r>
              <a:rPr lang="cs-CZ" altLang="cs-CZ" dirty="0"/>
              <a:t>výzev pro </a:t>
            </a:r>
            <a:br>
              <a:rPr lang="cs-CZ" altLang="cs-CZ" dirty="0"/>
            </a:br>
            <a:r>
              <a:rPr lang="cs-CZ" altLang="cs-CZ" dirty="0"/>
              <a:t>SC 1.1, 2.1, 3.1, 4.1</a:t>
            </a:r>
            <a:endParaRPr lang="cs-CZ" altLang="cs-CZ" dirty="0"/>
          </a:p>
          <a:p>
            <a:pPr marL="228600" lvl="1">
              <a:lnSpc>
                <a:spcPct val="70000"/>
              </a:lnSpc>
              <a:spcBef>
                <a:spcPts val="1000"/>
              </a:spcBef>
            </a:pPr>
            <a:r>
              <a:rPr lang="cs-CZ" altLang="cs-CZ" dirty="0"/>
              <a:t>Jedná se o průběžné výzvy pro všechny hlavní podporované oblasti - </a:t>
            </a:r>
            <a:r>
              <a:rPr lang="pl-PL" altLang="cs-CZ" dirty="0"/>
              <a:t>železniční infrastruktura, silniční infrastruktura na síti TEN-T i mimo ni a technická pomoc</a:t>
            </a:r>
            <a:endParaRPr lang="cs-CZ" altLang="cs-CZ" dirty="0"/>
          </a:p>
          <a:p>
            <a:pPr marL="228600" lvl="1">
              <a:lnSpc>
                <a:spcPct val="70000"/>
              </a:lnSpc>
              <a:spcBef>
                <a:spcPts val="1000"/>
              </a:spcBef>
            </a:pPr>
            <a:r>
              <a:rPr lang="cs-CZ" altLang="cs-CZ" dirty="0"/>
              <a:t>Celková alokace vyhlášených výzev je 84,0 mld. Kč (příspěvek EU), což představuje cca 66 % alokace celého programu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</a:pPr>
            <a:r>
              <a:rPr lang="cs-CZ" altLang="cs-CZ" dirty="0"/>
              <a:t>Na konci dubna 2016 vyhlášeno šest výzev pro fázované projekty </a:t>
            </a:r>
            <a:r>
              <a:rPr lang="cs-CZ" altLang="cs-CZ" dirty="0"/>
              <a:t>v SC 1.1, 2.1, 3.1 - </a:t>
            </a:r>
            <a:r>
              <a:rPr lang="cs-CZ" altLang="cs-CZ" dirty="0"/>
              <a:t>jde o projekty, jejichž realizace začala před rokem 2016 a které byly zároveň schváleny jako fázované v rámci Operačního programu Doprava 2007-2013</a:t>
            </a:r>
          </a:p>
          <a:p>
            <a:pPr eaLnBrk="1" hangingPunct="1">
              <a:buFontTx/>
              <a:buNone/>
            </a:pP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0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SC 1.4 – infrastruktura městské drážní dopravy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90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Zaměření podpory</a:t>
            </a:r>
          </a:p>
          <a:p>
            <a:r>
              <a:rPr lang="cs-CZ" dirty="0" smtClean="0"/>
              <a:t>Výstavba a modernizace tramvajových a trolejbusových tratí, případně lanových drah zapojených do systému veřejné dopravy (v závazku veřejné služby)</a:t>
            </a:r>
          </a:p>
          <a:p>
            <a:r>
              <a:rPr lang="cs-CZ" dirty="0" smtClean="0"/>
              <a:t>Výstavba a modernizace obslužné a napájecí infrastruktury</a:t>
            </a:r>
          </a:p>
          <a:p>
            <a:pPr lvl="1"/>
            <a:r>
              <a:rPr lang="cs-CZ" dirty="0" smtClean="0"/>
              <a:t>Vozovny</a:t>
            </a:r>
          </a:p>
          <a:p>
            <a:pPr lvl="1"/>
            <a:r>
              <a:rPr lang="cs-CZ" dirty="0" smtClean="0"/>
              <a:t>Měnírny</a:t>
            </a:r>
          </a:p>
        </p:txBody>
      </p:sp>
    </p:spTree>
    <p:extLst>
      <p:ext uri="{BB962C8B-B14F-4D97-AF65-F5344CB8AC3E}">
        <p14:creationId xmlns:p14="http://schemas.microsoft.com/office/powerpoint/2010/main" val="11299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SC 1.4 – plánované rozdělení podpory mezi ITI/IPRÚ </a:t>
            </a:r>
            <a:r>
              <a:rPr lang="cs-CZ" sz="3200" dirty="0" smtClean="0">
                <a:solidFill>
                  <a:schemeClr val="bg1"/>
                </a:solidFill>
              </a:rPr>
              <a:t>(dle dohody s MD)</a:t>
            </a:r>
            <a:endParaRPr lang="cs-CZ" sz="32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186821"/>
              </p:ext>
            </p:extLst>
          </p:nvPr>
        </p:nvGraphicFramePr>
        <p:xfrm>
          <a:off x="2388972" y="1591835"/>
          <a:ext cx="6367849" cy="3639192"/>
        </p:xfrm>
        <a:graphic>
          <a:graphicData uri="http://schemas.openxmlformats.org/drawingml/2006/table">
            <a:tbl>
              <a:tblPr firstRow="1" firstCol="1" bandRow="1"/>
              <a:tblGrid>
                <a:gridCol w="3393722"/>
                <a:gridCol w="2974127"/>
              </a:tblGrid>
              <a:tr h="303266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Město/aglomerační oblast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pl-PL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Alokace z SC 1.4 (mil. Kč)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66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Plzeň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630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66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cs-CZ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Brno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1606,5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66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cs-CZ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Olomouc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715,5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66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cs-CZ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Ostravská aglomerace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990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66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cs-CZ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Ústecko-chomutovská aglomerace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432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66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Hradecko-pardubická aglomerace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66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cs-CZ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Zlín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25,6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66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cs-CZ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Jihlava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20,1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66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cs-CZ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České Budějovice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26,5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66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cs-CZ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Liberecká aglomerace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827,7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66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Celkem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5400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275703" y="4810898"/>
            <a:ext cx="7564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dirty="0" smtClean="0"/>
              <a:t>Dále se počítá s 5 mld. pro Prahu v případě výstavby metra D a se zvláštní výzvou na vertikální dopravu v Karlových Varech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915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SC 1.4 – plánované výzvy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90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11 výzev (výzvy 16-26) pro jednotlivá města/aglomerace</a:t>
            </a:r>
            <a:endParaRPr lang="cs-CZ" dirty="0" smtClean="0"/>
          </a:p>
          <a:p>
            <a:r>
              <a:rPr lang="cs-CZ" dirty="0" smtClean="0"/>
              <a:t>Vyhlašování od července 2016 v závislosti na připravenosti projektů</a:t>
            </a:r>
          </a:p>
          <a:p>
            <a:r>
              <a:rPr lang="cs-CZ" dirty="0" smtClean="0"/>
              <a:t>Průběžné výzvy – předkládání projektů do konce 2017</a:t>
            </a:r>
          </a:p>
          <a:p>
            <a:r>
              <a:rPr lang="cs-CZ" dirty="0" smtClean="0"/>
              <a:t>Projekty musí být podloženy strategickou projektovou </a:t>
            </a:r>
            <a:r>
              <a:rPr lang="cs-CZ" dirty="0" err="1" smtClean="0"/>
              <a:t>fiší</a:t>
            </a:r>
            <a:r>
              <a:rPr lang="cs-CZ" dirty="0" smtClean="0"/>
              <a:t>, popř. SUMF/SUMP, pokud již existuje</a:t>
            </a:r>
          </a:p>
          <a:p>
            <a:r>
              <a:rPr lang="cs-CZ" dirty="0" smtClean="0"/>
              <a:t>Projekty musí být zahrnuty ve schváleném ITI/IPRÚ (s výjimkou Prahy)</a:t>
            </a:r>
          </a:p>
          <a:p>
            <a:pPr marL="0" indent="0">
              <a:buNone/>
            </a:pPr>
            <a:r>
              <a:rPr lang="cs-CZ" dirty="0" smtClean="0"/>
              <a:t>Další série výzev po roce 2017 – projekty povinně podloženy SUMF/SUMP</a:t>
            </a:r>
          </a:p>
        </p:txBody>
      </p:sp>
    </p:spTree>
    <p:extLst>
      <p:ext uri="{BB962C8B-B14F-4D97-AF65-F5344CB8AC3E}">
        <p14:creationId xmlns:p14="http://schemas.microsoft.com/office/powerpoint/2010/main" val="14552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4.potx" id="{A2F7BB17-BCFB-44C4-B317-CBE6EEDC5630}" vid="{3B4C145E-F37A-44EA-86AE-9CEAECA8B67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1996</TotalTime>
  <Words>1111</Words>
  <Application>Microsoft Office PowerPoint</Application>
  <PresentationFormat>Širokoúhlá obrazovka</PresentationFormat>
  <Paragraphs>142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FranklinGotTDemCon</vt:lpstr>
      <vt:lpstr>Times New Roman</vt:lpstr>
      <vt:lpstr>Motiv Office</vt:lpstr>
      <vt:lpstr>Podpora veřejné dopravy z fondů EU v programovém období 2014 - 2020</vt:lpstr>
      <vt:lpstr>OP Doprava 2014-2020 (OPD2)</vt:lpstr>
      <vt:lpstr>OPD 2 – prioritní osy</vt:lpstr>
      <vt:lpstr>OPD2 – Specifické cíle</vt:lpstr>
      <vt:lpstr>Prezentace aplikace PowerPoint</vt:lpstr>
      <vt:lpstr>Prezentace aplikace PowerPoint</vt:lpstr>
      <vt:lpstr>SC 1.4 – infrastruktura městské drážní dopravy</vt:lpstr>
      <vt:lpstr>SC 1.4 – plánované rozdělení podpory mezi ITI/IPRÚ (dle dohody s MD)</vt:lpstr>
      <vt:lpstr>SC 1.4 – plánované výzvy</vt:lpstr>
      <vt:lpstr>SC 1.5 – obnova vozidlového parku osobní železniční dopravy v závazku veřejné služby</vt:lpstr>
      <vt:lpstr>SC 1.5 – plánované výzvy na rok 2016</vt:lpstr>
      <vt:lpstr>Podpora veřejné dopravy z IROP</vt:lpstr>
      <vt:lpstr>Podpora veřejné dopravy z IROP (2)</vt:lpstr>
      <vt:lpstr>Podpora veřejné dopravy z IROP (3)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Lukašík Tomáš Ing.</dc:creator>
  <cp:lastModifiedBy>Kokeš Michal Mgr.</cp:lastModifiedBy>
  <cp:revision>124</cp:revision>
  <cp:lastPrinted>2015-06-24T07:14:16Z</cp:lastPrinted>
  <dcterms:created xsi:type="dcterms:W3CDTF">2015-06-22T14:47:22Z</dcterms:created>
  <dcterms:modified xsi:type="dcterms:W3CDTF">2016-05-13T15:57:10Z</dcterms:modified>
</cp:coreProperties>
</file>