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notesMasterIdLst>
    <p:notesMasterId r:id="rId19"/>
  </p:notesMasterIdLst>
  <p:handoutMasterIdLst>
    <p:handoutMasterId r:id="rId20"/>
  </p:handoutMasterIdLst>
  <p:sldIdLst>
    <p:sldId id="256" r:id="rId2"/>
    <p:sldId id="289" r:id="rId3"/>
    <p:sldId id="306" r:id="rId4"/>
    <p:sldId id="307" r:id="rId5"/>
    <p:sldId id="304" r:id="rId6"/>
    <p:sldId id="308" r:id="rId7"/>
    <p:sldId id="290" r:id="rId8"/>
    <p:sldId id="305" r:id="rId9"/>
    <p:sldId id="291" r:id="rId10"/>
    <p:sldId id="292" r:id="rId11"/>
    <p:sldId id="294" r:id="rId12"/>
    <p:sldId id="295" r:id="rId13"/>
    <p:sldId id="310" r:id="rId14"/>
    <p:sldId id="302" r:id="rId15"/>
    <p:sldId id="298" r:id="rId16"/>
    <p:sldId id="301" r:id="rId17"/>
    <p:sldId id="309" r:id="rId18"/>
  </p:sldIdLst>
  <p:sldSz cx="9144000" cy="6858000" type="screen4x3"/>
  <p:notesSz cx="6797675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00005A"/>
    <a:srgbClr val="FF0000"/>
    <a:srgbClr val="006600"/>
    <a:srgbClr val="CC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156" autoAdjust="0"/>
    <p:restoredTop sz="94638" autoAdjust="0"/>
  </p:normalViewPr>
  <p:slideViewPr>
    <p:cSldViewPr>
      <p:cViewPr>
        <p:scale>
          <a:sx n="84" d="100"/>
          <a:sy n="84" d="100"/>
        </p:scale>
        <p:origin x="-1254" y="2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3270" y="-108"/>
      </p:cViewPr>
      <p:guideLst>
        <p:guide orient="horz" pos="3127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48B3624-8FE2-4BA5-9875-62C7995C64DA}" type="datetimeFigureOut">
              <a:rPr lang="cs-CZ"/>
              <a:pPr>
                <a:defRPr/>
              </a:pPr>
              <a:t>15. 5. 2016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D55BB72-1DC8-4DD1-B33F-04A9577197E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12356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C5C752A-A374-4F5B-AFFA-EB5053A97E3C}" type="datetimeFigureOut">
              <a:rPr lang="cs-CZ"/>
              <a:pPr>
                <a:defRPr/>
              </a:pPr>
              <a:t>15. 5. 2016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0"/>
            <a:r>
              <a:rPr lang="cs-CZ" noProof="0" smtClean="0"/>
              <a:t>Druhá úroveň</a:t>
            </a:r>
          </a:p>
          <a:p>
            <a:pPr lvl="0"/>
            <a:r>
              <a:rPr lang="cs-CZ" noProof="0" smtClean="0"/>
              <a:t>Třetí úroveň</a:t>
            </a:r>
          </a:p>
          <a:p>
            <a:pPr lvl="0"/>
            <a:r>
              <a:rPr lang="cs-CZ" noProof="0" smtClean="0"/>
              <a:t>Čtvrtá úroveň</a:t>
            </a:r>
          </a:p>
          <a:p>
            <a:pPr lvl="0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CF57C28-85C5-42F7-9DD0-72EA80DC8B7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863968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BCADAD6-8537-47C8-81B8-72E688A192A8}" type="slidenum">
              <a:rPr lang="cs-CZ" smtClean="0"/>
              <a:pPr>
                <a:defRPr/>
              </a:pPr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2C6D281-1C55-4B79-876C-D32F2982179B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D7AACD6-2411-430C-843E-F981FD226287}" type="slidenum">
              <a:rPr lang="cs-CZ" smtClean="0"/>
              <a:pPr>
                <a:defRPr/>
              </a:pPr>
              <a:t>9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34D65F2-D968-42DE-B4BD-C48A29017345}" type="slidenum">
              <a:rPr lang="cs-CZ" smtClean="0"/>
              <a:pPr>
                <a:defRPr/>
              </a:pPr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cs-CZ" altLang="cs-CZ" smtClean="0"/>
              <a:t>Je více zón, ale vybral jsem ty nejpoužívanější pro cestu venkov - ČB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6F50BC3-20A7-4797-8060-B177E79D3D3E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8B67355-E516-4BC8-941B-644A79C3353F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CF57C28-85C5-42F7-9DD0-72EA80DC8B76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737988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cs-CZ" alt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56D199-6765-4AFE-94B8-2EBB9665444E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ovací čára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Přímá spojovací čára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Přímá spojovací čára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Přímá spojovací čára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Elipsa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Elipsa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Elipsa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Elipsa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22" name="Zástupný symbol pro číslo snímku 28"/>
          <p:cNvSpPr>
            <a:spLocks noGrp="1"/>
          </p:cNvSpPr>
          <p:nvPr>
            <p:ph type="sldNum" sz="quarter" idx="10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73BB7-F007-429A-90C5-6B5A8C03D3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087888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římá spojovací čára 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5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Přímá spojovací čára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římá spojovací čára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0" name="Elipsa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00063" y="0"/>
            <a:ext cx="1690687" cy="169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6215106" cy="1143000"/>
          </a:xfrm>
        </p:spPr>
        <p:txBody>
          <a:bodyPr anchor="ctr"/>
          <a:lstStyle>
            <a:lvl1pPr algn="ctr">
              <a:defRPr b="1" cap="none" baseline="0">
                <a:solidFill>
                  <a:srgbClr val="00005A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en-US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72452" cy="4873752"/>
          </a:xfrm>
          <a:solidFill>
            <a:schemeClr val="lt1"/>
          </a:solidFill>
          <a:ln w="19050" cap="rnd">
            <a:solidFill>
              <a:schemeClr val="accent1"/>
            </a:solidFill>
          </a:ln>
        </p:spPr>
        <p:txBody>
          <a:bodyPr/>
          <a:lstStyle>
            <a:lvl1pPr>
              <a:buClr>
                <a:srgbClr val="0070C0"/>
              </a:buClr>
              <a:defRPr/>
            </a:lvl1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en-US" dirty="0"/>
          </a:p>
        </p:txBody>
      </p:sp>
      <p:sp>
        <p:nvSpPr>
          <p:cNvPr id="12" name="Zástupný symbol pro číslo snímku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E2B65-2C1E-4C8C-9DC0-99DD693F129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3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jikord@jikord.cz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112800673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27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  <a:endParaRPr lang="en-US" altLang="cs-CZ" smtClean="0"/>
          </a:p>
        </p:txBody>
      </p:sp>
      <p:sp>
        <p:nvSpPr>
          <p:cNvPr id="17" name="Zástupný symbol pro číslo snímku 8"/>
          <p:cNvSpPr>
            <a:spLocks noGrp="1"/>
          </p:cNvSpPr>
          <p:nvPr>
            <p:ph type="sldNum" sz="quarter" idx="4"/>
          </p:nvPr>
        </p:nvSpPr>
        <p:spPr>
          <a:xfrm>
            <a:off x="8072438" y="5715000"/>
            <a:ext cx="666750" cy="539750"/>
          </a:xfrm>
          <a:prstGeom prst="rect">
            <a:avLst/>
          </a:prstGeom>
        </p:spPr>
        <p:txBody>
          <a:bodyPr vert="horz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436F23EE-534C-47EF-81C2-6F3E11CA8A7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sp>
        <p:nvSpPr>
          <p:cNvPr id="18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7072313" y="6492875"/>
            <a:ext cx="1346200" cy="365125"/>
          </a:xfrm>
          <a:prstGeom prst="rect">
            <a:avLst/>
          </a:prstGeom>
        </p:spPr>
        <p:txBody>
          <a:bodyPr vert="horz" rtlCol="0" anchor="ctr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cs-CZ"/>
              <a:t>jikord@jikord.cz</a:t>
            </a:r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93" r:id="rId2"/>
  </p:sldLayoutIdLst>
  <p:transition spd="slow"/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Arial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001B54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AAABB6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AACC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92500" y="0"/>
            <a:ext cx="2663825" cy="227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Podnadpis 2"/>
          <p:cNvSpPr>
            <a:spLocks noGrp="1"/>
          </p:cNvSpPr>
          <p:nvPr>
            <p:ph type="subTitle" idx="1"/>
          </p:nvPr>
        </p:nvSpPr>
        <p:spPr>
          <a:xfrm>
            <a:off x="107950" y="1341438"/>
            <a:ext cx="9036050" cy="1371600"/>
          </a:xfrm>
        </p:spPr>
        <p:txBody>
          <a:bodyPr/>
          <a:lstStyle/>
          <a:p>
            <a:pPr algn="ctr" eaLnBrk="1" hangingPunct="1"/>
            <a:endParaRPr lang="cs-CZ" altLang="cs-CZ" dirty="0" smtClean="0">
              <a:solidFill>
                <a:schemeClr val="tx1"/>
              </a:solidFill>
              <a:latin typeface="Century Schoolbook" pitchFamily="18" charset="0"/>
            </a:endParaRPr>
          </a:p>
          <a:p>
            <a:pPr algn="ctr" eaLnBrk="1" hangingPunct="1"/>
            <a:r>
              <a:rPr lang="cs-CZ" altLang="cs-CZ" sz="2000" dirty="0" smtClean="0">
                <a:solidFill>
                  <a:schemeClr val="tx1"/>
                </a:solidFill>
                <a:latin typeface="Calibri" pitchFamily="34" charset="0"/>
              </a:rPr>
              <a:t>Jihočeský koordinátor dopravy</a:t>
            </a:r>
          </a:p>
          <a:p>
            <a:pPr algn="ctr" eaLnBrk="1" hangingPunct="1"/>
            <a:endParaRPr lang="cs-CZ" altLang="cs-CZ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 eaLnBrk="1" hangingPunct="1"/>
            <a:endParaRPr lang="cs-CZ" altLang="cs-CZ" sz="20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 eaLnBrk="1" hangingPunct="1"/>
            <a:r>
              <a:rPr lang="cs-CZ" altLang="cs-CZ" sz="3200" dirty="0" smtClean="0">
                <a:solidFill>
                  <a:schemeClr val="tx1"/>
                </a:solidFill>
                <a:latin typeface="Calibri" pitchFamily="34" charset="0"/>
              </a:rPr>
              <a:t>Příprava integrovaného dopravního systému </a:t>
            </a:r>
          </a:p>
          <a:p>
            <a:pPr algn="ctr" eaLnBrk="1" hangingPunct="1"/>
            <a:r>
              <a:rPr lang="cs-CZ" altLang="cs-CZ" sz="3200" dirty="0" smtClean="0">
                <a:solidFill>
                  <a:schemeClr val="tx1"/>
                </a:solidFill>
                <a:latin typeface="Calibri" pitchFamily="34" charset="0"/>
              </a:rPr>
              <a:t>Jihočeského kraje</a:t>
            </a:r>
          </a:p>
          <a:p>
            <a:pPr algn="ctr" eaLnBrk="1" hangingPunct="1"/>
            <a:endParaRPr lang="cs-CZ" altLang="cs-CZ" sz="32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 eaLnBrk="1" hangingPunct="1"/>
            <a:endParaRPr lang="cs-CZ" altLang="cs-CZ" sz="32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 eaLnBrk="1" hangingPunct="1"/>
            <a:endParaRPr lang="cs-CZ" altLang="cs-CZ" sz="32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ctr" eaLnBrk="1" hangingPunct="1"/>
            <a:r>
              <a:rPr lang="cs-CZ" altLang="cs-CZ" sz="1600" dirty="0" smtClean="0">
                <a:solidFill>
                  <a:schemeClr val="tx1"/>
                </a:solidFill>
                <a:latin typeface="Calibri" pitchFamily="34" charset="0"/>
              </a:rPr>
              <a:t>                              Prezentace pro 23. ročník konference „INTEGROVANÉ DOPRAVNÍ SYSTÉMY“</a:t>
            </a:r>
          </a:p>
          <a:p>
            <a:pPr algn="ctr" eaLnBrk="1" hangingPunct="1"/>
            <a:r>
              <a:rPr lang="cs-CZ" altLang="cs-CZ" sz="1600" dirty="0" smtClean="0">
                <a:solidFill>
                  <a:schemeClr val="tx1"/>
                </a:solidFill>
                <a:latin typeface="Calibri" pitchFamily="34" charset="0"/>
              </a:rPr>
              <a:t> dne 16.5.2016, </a:t>
            </a:r>
            <a:r>
              <a:rPr lang="cs-CZ" altLang="cs-CZ" sz="1600" dirty="0" err="1" smtClean="0">
                <a:solidFill>
                  <a:schemeClr val="tx1"/>
                </a:solidFill>
                <a:latin typeface="Calibri" pitchFamily="34" charset="0"/>
              </a:rPr>
              <a:t>Ždár</a:t>
            </a:r>
            <a:r>
              <a:rPr lang="cs-CZ" altLang="cs-CZ" sz="1600" dirty="0" smtClean="0">
                <a:solidFill>
                  <a:schemeClr val="tx1"/>
                </a:solidFill>
                <a:latin typeface="Calibri" pitchFamily="34" charset="0"/>
              </a:rPr>
              <a:t> nad Sázavou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 bwMode="auto">
          <a:xfrm>
            <a:off x="2051720" y="285750"/>
            <a:ext cx="6377905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r>
              <a:rPr lang="cs-CZ" altLang="cs-CZ" sz="3200" dirty="0" smtClean="0">
                <a:latin typeface="Calibri" pitchFamily="34" charset="0"/>
              </a:rPr>
              <a:t> Dopravci IDS Českobudějovicka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196975"/>
            <a:ext cx="8748713" cy="5400675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cs-CZ" altLang="cs-CZ" b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České dráhy, a. s.</a:t>
            </a:r>
          </a:p>
          <a:p>
            <a:pPr>
              <a:buFont typeface="Courier New" pitchFamily="49" charset="0"/>
              <a:buChar char="o"/>
            </a:pPr>
            <a:r>
              <a:rPr lang="cs-CZ" altLang="cs-CZ" b="1" dirty="0" smtClean="0">
                <a:latin typeface="Calibri" pitchFamily="34" charset="0"/>
              </a:rPr>
              <a:t>GW BUS a. s.</a:t>
            </a:r>
            <a:r>
              <a:rPr lang="en-US" altLang="cs-CZ" b="1" dirty="0" smtClean="0">
                <a:latin typeface="Calibri" pitchFamily="34" charset="0"/>
              </a:rPr>
              <a:t> </a:t>
            </a:r>
            <a:r>
              <a:rPr lang="cs-CZ" altLang="cs-CZ" b="1" dirty="0" smtClean="0">
                <a:latin typeface="Calibri" pitchFamily="34" charset="0"/>
              </a:rPr>
              <a:t>(dříve ČSAD JIHOTRANS)</a:t>
            </a:r>
          </a:p>
          <a:p>
            <a:pPr>
              <a:buFont typeface="Courier New" pitchFamily="49" charset="0"/>
              <a:buChar char="o"/>
            </a:pPr>
            <a:r>
              <a:rPr lang="en-US" altLang="cs-CZ" b="1" dirty="0" smtClean="0">
                <a:latin typeface="Calibri" pitchFamily="34" charset="0"/>
              </a:rPr>
              <a:t>ČSAD AUTOBUSY </a:t>
            </a:r>
            <a:r>
              <a:rPr lang="en-US" altLang="cs-CZ" b="1" dirty="0" err="1" smtClean="0">
                <a:latin typeface="Calibri" pitchFamily="34" charset="0"/>
              </a:rPr>
              <a:t>České</a:t>
            </a:r>
            <a:r>
              <a:rPr lang="en-US" altLang="cs-CZ" b="1" dirty="0" smtClean="0">
                <a:latin typeface="Calibri" pitchFamily="34" charset="0"/>
              </a:rPr>
              <a:t> </a:t>
            </a:r>
            <a:r>
              <a:rPr lang="en-US" altLang="cs-CZ" b="1" dirty="0" err="1" smtClean="0">
                <a:latin typeface="Calibri" pitchFamily="34" charset="0"/>
              </a:rPr>
              <a:t>Budějovice</a:t>
            </a:r>
            <a:r>
              <a:rPr lang="en-US" altLang="cs-CZ" b="1" dirty="0" smtClean="0">
                <a:latin typeface="Calibri" pitchFamily="34" charset="0"/>
              </a:rPr>
              <a:t> a. s. </a:t>
            </a:r>
            <a:endParaRPr lang="cs-CZ" altLang="cs-CZ" b="1" dirty="0" smtClean="0">
              <a:latin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en-US" altLang="cs-CZ" b="1" dirty="0" smtClean="0">
                <a:latin typeface="Calibri" pitchFamily="34" charset="0"/>
              </a:rPr>
              <a:t>COMETT PLUS, s</a:t>
            </a:r>
            <a:r>
              <a:rPr lang="cs-CZ" altLang="cs-CZ" b="1" dirty="0" smtClean="0">
                <a:latin typeface="Calibri" pitchFamily="34" charset="0"/>
              </a:rPr>
              <a:t>. r. o.</a:t>
            </a:r>
          </a:p>
          <a:p>
            <a:pPr>
              <a:buFont typeface="Courier New" pitchFamily="49" charset="0"/>
              <a:buChar char="o"/>
            </a:pPr>
            <a:r>
              <a:rPr lang="cs-CZ" altLang="cs-CZ" b="1" dirty="0" smtClean="0">
                <a:latin typeface="Calibri" pitchFamily="34" charset="0"/>
              </a:rPr>
              <a:t>Dopravní podnik města České Budějovice, a. s.</a:t>
            </a:r>
          </a:p>
          <a:p>
            <a:pPr>
              <a:buFont typeface="Courier New" pitchFamily="49" charset="0"/>
              <a:buChar char="o"/>
            </a:pPr>
            <a:r>
              <a:rPr lang="cs-CZ" altLang="cs-CZ" dirty="0" smtClean="0">
                <a:latin typeface="Calibri" pitchFamily="34" charset="0"/>
              </a:rPr>
              <a:t>Zajišťují více jak 90% dopravní obslužnosti zvolené oblasti</a:t>
            </a:r>
          </a:p>
          <a:p>
            <a:pPr>
              <a:buFont typeface="Courier New" pitchFamily="49" charset="0"/>
              <a:buChar char="o"/>
            </a:pPr>
            <a:r>
              <a:rPr lang="cs-CZ" altLang="cs-CZ" dirty="0" smtClean="0">
                <a:latin typeface="Calibri" pitchFamily="34" charset="0"/>
              </a:rPr>
              <a:t>5 železničních tratí, 60 linek VLD, 22 linek MHD </a:t>
            </a:r>
          </a:p>
          <a:p>
            <a:pPr>
              <a:buFont typeface="Courier New" pitchFamily="49" charset="0"/>
              <a:buChar char="o"/>
            </a:pPr>
            <a:r>
              <a:rPr lang="cs-CZ" altLang="cs-CZ" dirty="0" smtClean="0">
                <a:latin typeface="Calibri" pitchFamily="34" charset="0"/>
              </a:rPr>
              <a:t>Do systému zahrnuto 12 dosud komerčních autobusových linek smluvních dopravců (stabilita systému), z toho 4x ucelené linky</a:t>
            </a:r>
          </a:p>
          <a:p>
            <a:pPr>
              <a:buFont typeface="Courier New" pitchFamily="49" charset="0"/>
              <a:buChar char="o"/>
            </a:pPr>
            <a:r>
              <a:rPr lang="cs-CZ" altLang="cs-CZ" dirty="0" smtClean="0">
                <a:latin typeface="Calibri" pitchFamily="34" charset="0"/>
              </a:rPr>
              <a:t>327 zastávek pro VLD, 128 zastávek MHD, 77 společných zastávek pro VLD a MHD, 34 železničních stanic  a zastávek, celkem zahrnuto zapojení 566 zastávek</a:t>
            </a:r>
          </a:p>
          <a:p>
            <a:pPr>
              <a:buFont typeface="Courier New" pitchFamily="49" charset="0"/>
              <a:buChar char="o"/>
            </a:pPr>
            <a:endParaRPr lang="cs-CZ" altLang="cs-CZ" sz="2200" dirty="0" smtClean="0">
              <a:latin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endParaRPr lang="cs-CZ" altLang="cs-CZ" sz="2200" dirty="0" smtClean="0">
              <a:latin typeface="Calibri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altLang="cs-CZ" sz="2000" dirty="0" smtClean="0">
                <a:latin typeface="Arial" charset="0"/>
              </a:rPr>
              <a:t/>
            </a:r>
            <a:br>
              <a:rPr lang="en-US" altLang="cs-CZ" sz="2000" dirty="0" smtClean="0">
                <a:latin typeface="Arial" charset="0"/>
              </a:rPr>
            </a:br>
            <a:endParaRPr lang="cs-CZ" altLang="cs-CZ" sz="20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endParaRPr lang="cs-CZ" altLang="cs-CZ" sz="20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endParaRPr lang="cs-CZ" altLang="cs-CZ" sz="20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endParaRPr lang="cs-CZ" altLang="cs-CZ" sz="20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196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cs-CZ" smtClean="0">
                <a:solidFill>
                  <a:schemeClr val="tx2"/>
                </a:solidFill>
                <a:latin typeface="Calibri" pitchFamily="34" charset="0"/>
              </a:rPr>
              <a:t>info@jikord.cz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cs-CZ" smtClean="0">
                <a:solidFill>
                  <a:schemeClr val="tx2"/>
                </a:solidFill>
                <a:latin typeface="Calibri" pitchFamily="34" charset="0"/>
              </a:rPr>
              <a:t>info@jikord.cz</a:t>
            </a:r>
          </a:p>
        </p:txBody>
      </p:sp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0" y="0"/>
          <a:ext cx="9144000" cy="685800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660109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cs-CZ" sz="2800" b="1" u="none" strike="noStrike" dirty="0" smtClean="0">
                          <a:solidFill>
                            <a:srgbClr val="00005A"/>
                          </a:solidFill>
                          <a:effectLst/>
                          <a:latin typeface="Calibri" panose="020F0502020204030204" pitchFamily="34" charset="0"/>
                        </a:rPr>
                        <a:t>CENÍK</a:t>
                      </a:r>
                      <a:r>
                        <a:rPr lang="cs-CZ" sz="2800" b="1" u="none" strike="noStrike" baseline="0" dirty="0" smtClean="0">
                          <a:solidFill>
                            <a:srgbClr val="00005A"/>
                          </a:solidFill>
                          <a:effectLst/>
                          <a:latin typeface="Calibri" panose="020F0502020204030204" pitchFamily="34" charset="0"/>
                        </a:rPr>
                        <a:t> VYBRANÝCH</a:t>
                      </a:r>
                      <a:r>
                        <a:rPr lang="cs-CZ" sz="2800" b="1" u="none" strike="noStrike" dirty="0" smtClean="0">
                          <a:solidFill>
                            <a:srgbClr val="00005A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cs-CZ" sz="2800" b="1" u="none" strike="noStrike" dirty="0">
                          <a:solidFill>
                            <a:srgbClr val="00005A"/>
                          </a:solidFill>
                          <a:effectLst/>
                          <a:latin typeface="Calibri" panose="020F0502020204030204" pitchFamily="34" charset="0"/>
                        </a:rPr>
                        <a:t>ČASOVÝCH JÍZDENEK</a:t>
                      </a:r>
                      <a:endParaRPr lang="cs-CZ" sz="2800" b="1" i="0" u="none" strike="noStrike" dirty="0">
                        <a:solidFill>
                          <a:srgbClr val="00005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94464">
                <a:tc>
                  <a:txBody>
                    <a:bodyPr/>
                    <a:lstStyle/>
                    <a:p>
                      <a:pPr algn="l" fontAlgn="ctr"/>
                      <a:r>
                        <a:rPr lang="cs-CZ" sz="2000" u="none" strike="noStrike" dirty="0">
                          <a:solidFill>
                            <a:srgbClr val="00005A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cs-CZ" sz="2000" b="0" i="0" u="none" strike="noStrike" dirty="0">
                        <a:solidFill>
                          <a:srgbClr val="00005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solidFill>
                            <a:srgbClr val="00005A"/>
                          </a:solidFill>
                          <a:effectLst/>
                          <a:latin typeface="Calibri" panose="020F0502020204030204" pitchFamily="34" charset="0"/>
                        </a:rPr>
                        <a:t>Plné (obyčejné) jízdné </a:t>
                      </a:r>
                      <a:r>
                        <a:rPr lang="cs-CZ" sz="2000" u="none" strike="noStrike" dirty="0" smtClean="0">
                          <a:solidFill>
                            <a:srgbClr val="00005A"/>
                          </a:solidFill>
                          <a:effectLst/>
                          <a:latin typeface="Calibri" panose="020F0502020204030204" pitchFamily="34" charset="0"/>
                        </a:rPr>
                        <a:t> 100 %</a:t>
                      </a:r>
                      <a:endParaRPr lang="cs-CZ" sz="2000" b="0" i="0" u="none" strike="noStrike" dirty="0">
                        <a:solidFill>
                          <a:srgbClr val="00005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90863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solidFill>
                            <a:srgbClr val="00005A"/>
                          </a:solidFill>
                          <a:effectLst/>
                          <a:latin typeface="Calibri" panose="020F0502020204030204" pitchFamily="34" charset="0"/>
                        </a:rPr>
                        <a:t>Počet projetých zón bez MHD</a:t>
                      </a:r>
                      <a:endParaRPr lang="cs-CZ" sz="2000" b="0" i="0" u="none" strike="noStrike" dirty="0">
                        <a:solidFill>
                          <a:srgbClr val="00005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solidFill>
                            <a:srgbClr val="00005A"/>
                          </a:solidFill>
                          <a:effectLst/>
                          <a:latin typeface="Calibri" panose="020F0502020204030204" pitchFamily="34" charset="0"/>
                        </a:rPr>
                        <a:t>7 denní</a:t>
                      </a:r>
                      <a:endParaRPr lang="cs-CZ" sz="2000" b="0" i="0" u="none" strike="noStrike" dirty="0">
                        <a:solidFill>
                          <a:srgbClr val="00005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solidFill>
                            <a:srgbClr val="00005A"/>
                          </a:solidFill>
                          <a:effectLst/>
                          <a:latin typeface="Calibri" panose="020F0502020204030204" pitchFamily="34" charset="0"/>
                        </a:rPr>
                        <a:t>30 denní</a:t>
                      </a:r>
                      <a:endParaRPr lang="cs-CZ" sz="2000" b="0" i="0" u="none" strike="noStrike" dirty="0">
                        <a:solidFill>
                          <a:srgbClr val="00005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solidFill>
                            <a:srgbClr val="00005A"/>
                          </a:solidFill>
                          <a:effectLst/>
                          <a:latin typeface="Calibri" panose="020F0502020204030204" pitchFamily="34" charset="0"/>
                        </a:rPr>
                        <a:t>90 denní</a:t>
                      </a:r>
                      <a:endParaRPr lang="cs-CZ" sz="2000" b="0" i="0" u="none" strike="noStrike">
                        <a:solidFill>
                          <a:srgbClr val="00005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9446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solidFill>
                            <a:srgbClr val="00005A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cs-CZ" sz="2000" b="0" i="0" u="none" strike="noStrike">
                        <a:solidFill>
                          <a:srgbClr val="00005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solidFill>
                            <a:srgbClr val="00005A"/>
                          </a:solidFill>
                          <a:effectLst/>
                          <a:latin typeface="Calibri" panose="020F0502020204030204" pitchFamily="34" charset="0"/>
                        </a:rPr>
                        <a:t>85</a:t>
                      </a:r>
                      <a:endParaRPr lang="cs-CZ" sz="2000" b="0" i="0" u="none" strike="noStrike" dirty="0">
                        <a:solidFill>
                          <a:srgbClr val="00005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solidFill>
                            <a:srgbClr val="00005A"/>
                          </a:solidFill>
                          <a:effectLst/>
                          <a:latin typeface="Calibri" panose="020F0502020204030204" pitchFamily="34" charset="0"/>
                        </a:rPr>
                        <a:t>300</a:t>
                      </a:r>
                      <a:endParaRPr lang="cs-CZ" sz="2000" b="0" i="0" u="none" strike="noStrike" dirty="0">
                        <a:solidFill>
                          <a:srgbClr val="00005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solidFill>
                            <a:srgbClr val="00005A"/>
                          </a:solidFill>
                          <a:effectLst/>
                          <a:latin typeface="Calibri" panose="020F0502020204030204" pitchFamily="34" charset="0"/>
                        </a:rPr>
                        <a:t>800</a:t>
                      </a:r>
                      <a:endParaRPr lang="cs-CZ" sz="2000" b="0" i="0" u="none" strike="noStrike">
                        <a:solidFill>
                          <a:srgbClr val="00005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9446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solidFill>
                            <a:srgbClr val="00005A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cs-CZ" sz="2000" b="0" i="0" u="none" strike="noStrike" dirty="0">
                        <a:solidFill>
                          <a:srgbClr val="00005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solidFill>
                            <a:srgbClr val="00005A"/>
                          </a:solidFill>
                          <a:effectLst/>
                          <a:latin typeface="Calibri" panose="020F0502020204030204" pitchFamily="34" charset="0"/>
                        </a:rPr>
                        <a:t>127</a:t>
                      </a:r>
                      <a:endParaRPr lang="cs-CZ" sz="2000" b="0" i="0" u="none" strike="noStrike" dirty="0">
                        <a:solidFill>
                          <a:srgbClr val="00005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solidFill>
                            <a:srgbClr val="00005A"/>
                          </a:solidFill>
                          <a:effectLst/>
                          <a:latin typeface="Calibri" panose="020F0502020204030204" pitchFamily="34" charset="0"/>
                        </a:rPr>
                        <a:t>450</a:t>
                      </a:r>
                      <a:endParaRPr lang="cs-CZ" sz="2000" b="0" i="0" u="none" strike="noStrike" dirty="0">
                        <a:solidFill>
                          <a:srgbClr val="00005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solidFill>
                            <a:srgbClr val="00005A"/>
                          </a:solidFill>
                          <a:effectLst/>
                          <a:latin typeface="Calibri" panose="020F0502020204030204" pitchFamily="34" charset="0"/>
                        </a:rPr>
                        <a:t>1 200</a:t>
                      </a:r>
                      <a:endParaRPr lang="cs-CZ" sz="2000" b="0" i="0" u="none" strike="noStrike">
                        <a:solidFill>
                          <a:srgbClr val="00005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9446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solidFill>
                            <a:srgbClr val="00005A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cs-CZ" sz="2000" b="0" i="0" u="none" strike="noStrike" dirty="0">
                        <a:solidFill>
                          <a:srgbClr val="00005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solidFill>
                            <a:srgbClr val="00005A"/>
                          </a:solidFill>
                          <a:effectLst/>
                          <a:latin typeface="Calibri" panose="020F0502020204030204" pitchFamily="34" charset="0"/>
                        </a:rPr>
                        <a:t>187</a:t>
                      </a:r>
                      <a:endParaRPr lang="cs-CZ" sz="2000" b="0" i="0" u="none" strike="noStrike" dirty="0">
                        <a:solidFill>
                          <a:srgbClr val="00005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solidFill>
                            <a:srgbClr val="00005A"/>
                          </a:solidFill>
                          <a:effectLst/>
                          <a:latin typeface="Calibri" panose="020F0502020204030204" pitchFamily="34" charset="0"/>
                        </a:rPr>
                        <a:t>660</a:t>
                      </a:r>
                      <a:endParaRPr lang="cs-CZ" sz="2000" b="0" i="0" u="none" strike="noStrike" dirty="0">
                        <a:solidFill>
                          <a:srgbClr val="00005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solidFill>
                            <a:srgbClr val="00005A"/>
                          </a:solidFill>
                          <a:effectLst/>
                          <a:latin typeface="Calibri" panose="020F0502020204030204" pitchFamily="34" charset="0"/>
                        </a:rPr>
                        <a:t>1 760</a:t>
                      </a:r>
                      <a:endParaRPr lang="cs-CZ" sz="2000" b="0" i="0" u="none" strike="noStrike">
                        <a:solidFill>
                          <a:srgbClr val="00005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9446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solidFill>
                            <a:srgbClr val="00005A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cs-CZ" sz="2000" b="0" i="0" u="none" strike="noStrike">
                        <a:solidFill>
                          <a:srgbClr val="00005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solidFill>
                            <a:srgbClr val="00005A"/>
                          </a:solidFill>
                          <a:effectLst/>
                          <a:latin typeface="Calibri" panose="020F0502020204030204" pitchFamily="34" charset="0"/>
                        </a:rPr>
                        <a:t>255</a:t>
                      </a:r>
                      <a:endParaRPr lang="cs-CZ" sz="2000" b="0" i="0" u="none" strike="noStrike" dirty="0">
                        <a:solidFill>
                          <a:srgbClr val="00005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solidFill>
                            <a:srgbClr val="00005A"/>
                          </a:solidFill>
                          <a:effectLst/>
                          <a:latin typeface="Calibri" panose="020F0502020204030204" pitchFamily="34" charset="0"/>
                        </a:rPr>
                        <a:t>900</a:t>
                      </a:r>
                      <a:endParaRPr lang="cs-CZ" sz="2000" b="0" i="0" u="none" strike="noStrike" dirty="0">
                        <a:solidFill>
                          <a:srgbClr val="00005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solidFill>
                            <a:srgbClr val="00005A"/>
                          </a:solidFill>
                          <a:effectLst/>
                          <a:latin typeface="Calibri" panose="020F0502020204030204" pitchFamily="34" charset="0"/>
                        </a:rPr>
                        <a:t>2 400</a:t>
                      </a:r>
                      <a:endParaRPr lang="cs-CZ" sz="2000" b="0" i="0" u="none" strike="noStrike">
                        <a:solidFill>
                          <a:srgbClr val="00005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9446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solidFill>
                            <a:srgbClr val="00005A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  <a:endParaRPr lang="cs-CZ" sz="2000" b="0" i="0" u="none" strike="noStrike" dirty="0">
                        <a:solidFill>
                          <a:srgbClr val="00005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solidFill>
                            <a:srgbClr val="00005A"/>
                          </a:solidFill>
                          <a:effectLst/>
                          <a:latin typeface="Calibri" panose="020F0502020204030204" pitchFamily="34" charset="0"/>
                        </a:rPr>
                        <a:t>306</a:t>
                      </a:r>
                      <a:endParaRPr lang="cs-CZ" sz="2000" b="0" i="0" u="none" strike="noStrike">
                        <a:solidFill>
                          <a:srgbClr val="00005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solidFill>
                            <a:srgbClr val="00005A"/>
                          </a:solidFill>
                          <a:effectLst/>
                          <a:latin typeface="Calibri" panose="020F0502020204030204" pitchFamily="34" charset="0"/>
                        </a:rPr>
                        <a:t>1 080</a:t>
                      </a:r>
                      <a:endParaRPr lang="cs-CZ" sz="2000" b="0" i="0" u="none" strike="noStrike" dirty="0">
                        <a:solidFill>
                          <a:srgbClr val="00005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solidFill>
                            <a:srgbClr val="00005A"/>
                          </a:solidFill>
                          <a:effectLst/>
                          <a:latin typeface="Calibri" panose="020F0502020204030204" pitchFamily="34" charset="0"/>
                        </a:rPr>
                        <a:t>2 880</a:t>
                      </a:r>
                      <a:endParaRPr lang="cs-CZ" sz="2000" b="0" i="0" u="none" strike="noStrike" dirty="0">
                        <a:solidFill>
                          <a:srgbClr val="00005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9446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solidFill>
                            <a:srgbClr val="00005A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  <a:endParaRPr lang="cs-CZ" sz="2000" b="0" i="0" u="none" strike="noStrike" dirty="0">
                        <a:solidFill>
                          <a:srgbClr val="00005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solidFill>
                            <a:srgbClr val="00005A"/>
                          </a:solidFill>
                          <a:effectLst/>
                          <a:latin typeface="Calibri" panose="020F0502020204030204" pitchFamily="34" charset="0"/>
                        </a:rPr>
                        <a:t>357</a:t>
                      </a:r>
                      <a:endParaRPr lang="cs-CZ" sz="2000" b="0" i="0" u="none" strike="noStrike" dirty="0">
                        <a:solidFill>
                          <a:srgbClr val="00005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solidFill>
                            <a:srgbClr val="00005A"/>
                          </a:solidFill>
                          <a:effectLst/>
                          <a:latin typeface="Calibri" panose="020F0502020204030204" pitchFamily="34" charset="0"/>
                        </a:rPr>
                        <a:t>1 260</a:t>
                      </a:r>
                      <a:endParaRPr lang="cs-CZ" sz="2000" b="0" i="0" u="none" strike="noStrike" dirty="0">
                        <a:solidFill>
                          <a:srgbClr val="00005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solidFill>
                            <a:srgbClr val="00005A"/>
                          </a:solidFill>
                          <a:effectLst/>
                          <a:latin typeface="Calibri" panose="020F0502020204030204" pitchFamily="34" charset="0"/>
                        </a:rPr>
                        <a:t>3 360</a:t>
                      </a:r>
                      <a:endParaRPr lang="cs-CZ" sz="2000" b="0" i="0" u="none" strike="noStrike" dirty="0">
                        <a:solidFill>
                          <a:srgbClr val="00005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9446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solidFill>
                            <a:srgbClr val="00005A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  <a:endParaRPr lang="cs-CZ" sz="2000" b="0" i="0" u="none" strike="noStrike" dirty="0">
                        <a:solidFill>
                          <a:srgbClr val="00005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solidFill>
                            <a:srgbClr val="00005A"/>
                          </a:solidFill>
                          <a:effectLst/>
                          <a:latin typeface="Calibri" panose="020F0502020204030204" pitchFamily="34" charset="0"/>
                        </a:rPr>
                        <a:t>408</a:t>
                      </a:r>
                      <a:endParaRPr lang="cs-CZ" sz="2000" b="0" i="0" u="none" strike="noStrike">
                        <a:solidFill>
                          <a:srgbClr val="00005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solidFill>
                            <a:srgbClr val="00005A"/>
                          </a:solidFill>
                          <a:effectLst/>
                          <a:latin typeface="Calibri" panose="020F0502020204030204" pitchFamily="34" charset="0"/>
                        </a:rPr>
                        <a:t>1 440</a:t>
                      </a:r>
                      <a:endParaRPr lang="cs-CZ" sz="2000" b="0" i="0" u="none" strike="noStrike" dirty="0">
                        <a:solidFill>
                          <a:srgbClr val="00005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solidFill>
                            <a:srgbClr val="00005A"/>
                          </a:solidFill>
                          <a:effectLst/>
                          <a:latin typeface="Calibri" panose="020F0502020204030204" pitchFamily="34" charset="0"/>
                        </a:rPr>
                        <a:t>3 840</a:t>
                      </a:r>
                      <a:endParaRPr lang="cs-CZ" sz="2000" b="0" i="0" u="none" strike="noStrike" dirty="0">
                        <a:solidFill>
                          <a:srgbClr val="00005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77700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solidFill>
                            <a:srgbClr val="00005A"/>
                          </a:solidFill>
                          <a:effectLst/>
                          <a:latin typeface="Calibri" panose="020F0502020204030204" pitchFamily="34" charset="0"/>
                        </a:rPr>
                        <a:t>všechny zóny IDS bez MHD</a:t>
                      </a:r>
                      <a:endParaRPr lang="cs-CZ" sz="2000" b="0" i="0" u="none" strike="noStrike" dirty="0">
                        <a:solidFill>
                          <a:srgbClr val="00005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solidFill>
                            <a:srgbClr val="00005A"/>
                          </a:solidFill>
                          <a:effectLst/>
                          <a:latin typeface="Calibri" panose="020F0502020204030204" pitchFamily="34" charset="0"/>
                        </a:rPr>
                        <a:t>799</a:t>
                      </a:r>
                      <a:endParaRPr lang="cs-CZ" sz="2000" b="0" i="0" u="none" strike="noStrike" dirty="0">
                        <a:solidFill>
                          <a:srgbClr val="00005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solidFill>
                            <a:srgbClr val="00005A"/>
                          </a:solidFill>
                          <a:effectLst/>
                          <a:latin typeface="Calibri" panose="020F0502020204030204" pitchFamily="34" charset="0"/>
                        </a:rPr>
                        <a:t>2 820</a:t>
                      </a:r>
                      <a:endParaRPr lang="cs-CZ" sz="2000" b="0" i="0" u="none" strike="noStrike" dirty="0">
                        <a:solidFill>
                          <a:srgbClr val="00005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solidFill>
                            <a:srgbClr val="00005A"/>
                          </a:solidFill>
                          <a:effectLst/>
                          <a:latin typeface="Calibri" panose="020F0502020204030204" pitchFamily="34" charset="0"/>
                        </a:rPr>
                        <a:t>7 520</a:t>
                      </a:r>
                      <a:endParaRPr lang="cs-CZ" sz="2000" b="0" i="0" u="none" strike="noStrike" dirty="0">
                        <a:solidFill>
                          <a:srgbClr val="00005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88013"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solidFill>
                            <a:srgbClr val="00005A"/>
                          </a:solidFill>
                          <a:effectLst/>
                          <a:latin typeface="Calibri" panose="020F0502020204030204" pitchFamily="34" charset="0"/>
                        </a:rPr>
                        <a:t>Cena za zónu s MHD (přičte se k ceně za ostatní zóny ) </a:t>
                      </a:r>
                      <a:endParaRPr lang="cs-CZ" sz="2000" b="0" i="0" u="none" strike="noStrike" dirty="0">
                        <a:solidFill>
                          <a:srgbClr val="00005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9446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>
                          <a:solidFill>
                            <a:srgbClr val="00005A"/>
                          </a:solidFill>
                          <a:effectLst/>
                          <a:latin typeface="Calibri" panose="020F0502020204030204" pitchFamily="34" charset="0"/>
                        </a:rPr>
                        <a:t>zóna 100</a:t>
                      </a:r>
                      <a:endParaRPr lang="cs-CZ" sz="2000" b="0" i="0" u="none" strike="noStrike">
                        <a:solidFill>
                          <a:srgbClr val="00005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solidFill>
                            <a:srgbClr val="00005A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  <a:endParaRPr lang="cs-CZ" sz="2000" b="0" i="0" u="none" strike="noStrike" dirty="0">
                        <a:solidFill>
                          <a:srgbClr val="00005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solidFill>
                            <a:srgbClr val="00005A"/>
                          </a:solidFill>
                          <a:effectLst/>
                          <a:latin typeface="Calibri" panose="020F0502020204030204" pitchFamily="34" charset="0"/>
                        </a:rPr>
                        <a:t>390</a:t>
                      </a:r>
                      <a:endParaRPr lang="cs-CZ" sz="2000" b="0" i="0" u="none" strike="noStrike" dirty="0">
                        <a:solidFill>
                          <a:srgbClr val="00005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solidFill>
                            <a:srgbClr val="00005A"/>
                          </a:solidFill>
                          <a:effectLst/>
                          <a:latin typeface="Calibri" panose="020F0502020204030204" pitchFamily="34" charset="0"/>
                        </a:rPr>
                        <a:t>1040</a:t>
                      </a:r>
                      <a:endParaRPr lang="cs-CZ" sz="2000" b="0" i="0" u="none" strike="noStrike" dirty="0">
                        <a:solidFill>
                          <a:srgbClr val="00005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74067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u="none" strike="noStrike" dirty="0">
                          <a:solidFill>
                            <a:srgbClr val="00005A"/>
                          </a:solidFill>
                          <a:effectLst/>
                          <a:latin typeface="Calibri" panose="020F0502020204030204" pitchFamily="34" charset="0"/>
                        </a:rPr>
                        <a:t>(včetně zóny 101)</a:t>
                      </a:r>
                      <a:endParaRPr lang="cs-CZ" sz="2000" b="0" i="0" u="none" strike="noStrike" dirty="0">
                        <a:solidFill>
                          <a:srgbClr val="00005A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50" marR="8550" marT="8550" marB="0" anchor="ctr">
                    <a:solidFill>
                      <a:schemeClr val="bg2">
                        <a:lumMod val="9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 bwMode="auto">
          <a:xfrm>
            <a:off x="2214563" y="285750"/>
            <a:ext cx="6215062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cs-CZ" altLang="cs-CZ" sz="3600" smtClean="0">
                <a:latin typeface="Calibri" pitchFamily="34" charset="0"/>
              </a:rPr>
              <a:t>Ceník – konstrukce a slevy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457325"/>
            <a:ext cx="8748713" cy="5400675"/>
          </a:xfrm>
          <a:solidFill>
            <a:schemeClr val="bg1"/>
          </a:solidFill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cs-CZ" altLang="cs-CZ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Konstrukce tarifu: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cs-CZ" altLang="cs-CZ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     zónový tarif pro jednotlivou jízdu  (v první etapě nebude aplikován)</a:t>
            </a:r>
          </a:p>
          <a:p>
            <a:pPr lvl="1">
              <a:buFont typeface="Courier New" pitchFamily="49" charset="0"/>
              <a:buChar char="o"/>
            </a:pPr>
            <a:r>
              <a:rPr lang="cs-CZ" altLang="cs-CZ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7 denní jízdenka – předpoklad 8,5 jízd v týdnu</a:t>
            </a:r>
          </a:p>
          <a:p>
            <a:pPr lvl="1">
              <a:buFont typeface="Courier New" pitchFamily="49" charset="0"/>
              <a:buChar char="o"/>
            </a:pPr>
            <a:r>
              <a:rPr lang="cs-CZ" altLang="cs-CZ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30 denní jízdenka – předpoklad 30 jízd v měsíci</a:t>
            </a:r>
          </a:p>
          <a:p>
            <a:pPr lvl="1">
              <a:buFont typeface="Courier New" pitchFamily="49" charset="0"/>
              <a:buChar char="o"/>
            </a:pPr>
            <a:r>
              <a:rPr lang="cs-CZ" altLang="cs-CZ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90 denní jízdenka – předpoklad 80 jízd během čtvrt roku</a:t>
            </a:r>
          </a:p>
          <a:p>
            <a:pPr lvl="1">
              <a:buFont typeface="Courier New" pitchFamily="49" charset="0"/>
              <a:buChar char="o"/>
            </a:pPr>
            <a:endParaRPr lang="cs-CZ" altLang="cs-CZ" sz="20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r>
              <a:rPr lang="cs-CZ" altLang="cs-CZ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Zákonem stanovené slevy:</a:t>
            </a:r>
          </a:p>
          <a:p>
            <a:pPr lvl="1">
              <a:buFont typeface="Courier New" pitchFamily="49" charset="0"/>
              <a:buChar char="o"/>
            </a:pPr>
            <a:r>
              <a:rPr lang="cs-CZ" altLang="cs-CZ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Děti 6 – 15 let: maximálně 50% obyčejného jízdného</a:t>
            </a:r>
          </a:p>
          <a:p>
            <a:pPr lvl="1">
              <a:buFont typeface="Courier New" pitchFamily="49" charset="0"/>
              <a:buChar char="o"/>
            </a:pPr>
            <a:r>
              <a:rPr lang="cs-CZ" altLang="cs-CZ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ZTP, ZTP/P</a:t>
            </a:r>
            <a:r>
              <a:rPr lang="cs-CZ" altLang="cs-CZ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: maximálně </a:t>
            </a:r>
            <a:r>
              <a:rPr lang="cs-CZ" altLang="cs-CZ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25% </a:t>
            </a:r>
            <a:r>
              <a:rPr lang="cs-CZ" altLang="cs-CZ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obyčejného jízdného </a:t>
            </a:r>
            <a:endParaRPr lang="cs-CZ" altLang="cs-CZ" sz="20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cs-CZ" altLang="cs-CZ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Žáci do 15 let</a:t>
            </a:r>
            <a:r>
              <a:rPr lang="cs-CZ" altLang="cs-CZ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: maximálně </a:t>
            </a:r>
            <a:r>
              <a:rPr lang="cs-CZ" altLang="cs-CZ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37,5% </a:t>
            </a:r>
            <a:r>
              <a:rPr lang="cs-CZ" altLang="cs-CZ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obyčejného jízdného</a:t>
            </a:r>
            <a:endParaRPr lang="cs-CZ" altLang="cs-CZ" sz="20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cs-CZ" altLang="cs-CZ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Studenti 15 – 26 let, důchodci nad 65 let: </a:t>
            </a:r>
            <a:r>
              <a:rPr lang="cs-CZ" altLang="cs-CZ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maximálně </a:t>
            </a:r>
            <a:r>
              <a:rPr lang="cs-CZ" altLang="cs-CZ" sz="20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75% </a:t>
            </a:r>
            <a:r>
              <a:rPr lang="cs-CZ" altLang="cs-CZ" sz="2000" dirty="0">
                <a:latin typeface="Calibri" pitchFamily="34" charset="0"/>
                <a:ea typeface="Calibri" pitchFamily="34" charset="0"/>
                <a:cs typeface="Calibri" pitchFamily="34" charset="0"/>
              </a:rPr>
              <a:t>obyčejného jízdného</a:t>
            </a:r>
            <a:endParaRPr lang="cs-CZ" altLang="cs-CZ" sz="20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cs-CZ" altLang="cs-CZ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Jihočeská krajská jednodenní jízdenka JIKORD plus bude v plném rozsahu platná i v IDS  Českobudějovicka</a:t>
            </a:r>
          </a:p>
          <a:p>
            <a:pPr>
              <a:buFont typeface="Wingdings" pitchFamily="2" charset="2"/>
              <a:buNone/>
            </a:pPr>
            <a:endParaRPr lang="cs-CZ" altLang="cs-CZ" sz="23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endParaRPr lang="cs-CZ" altLang="cs-CZ" sz="2200" dirty="0" smtClean="0">
              <a:latin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endParaRPr lang="cs-CZ" altLang="cs-CZ" sz="2200" dirty="0" smtClean="0">
              <a:latin typeface="Calibri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altLang="cs-CZ" sz="2000" dirty="0" smtClean="0">
                <a:latin typeface="Arial" charset="0"/>
              </a:rPr>
              <a:t/>
            </a:r>
            <a:br>
              <a:rPr lang="en-US" altLang="cs-CZ" sz="2000" dirty="0" smtClean="0">
                <a:latin typeface="Arial" charset="0"/>
              </a:rPr>
            </a:br>
            <a:endParaRPr lang="cs-CZ" altLang="cs-CZ" sz="20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endParaRPr lang="cs-CZ" altLang="cs-CZ" sz="20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endParaRPr lang="cs-CZ" altLang="cs-CZ" sz="20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endParaRPr lang="cs-CZ" altLang="cs-CZ" sz="20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024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cs-CZ" smtClean="0">
                <a:solidFill>
                  <a:schemeClr val="tx2"/>
                </a:solidFill>
                <a:latin typeface="Calibri" pitchFamily="34" charset="0"/>
              </a:rPr>
              <a:t>info@jikord.cz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Jízdenka JIKORD plus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Font typeface="Courier New" panose="02070309020205020404" pitchFamily="49" charset="0"/>
              <a:buChar char="o"/>
            </a:pPr>
            <a:r>
              <a:rPr lang="cs-CZ" dirty="0" smtClean="0">
                <a:latin typeface="Calibri" panose="020F0502020204030204" pitchFamily="34" charset="0"/>
              </a:rPr>
              <a:t>zavedena  od 1. 7. 2015 s cílem umožnit cestujícím seznámení s výhodností integrované jízdenky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dirty="0">
                <a:latin typeface="Calibri" panose="020F0502020204030204" pitchFamily="34" charset="0"/>
              </a:rPr>
              <a:t>m</a:t>
            </a:r>
            <a:r>
              <a:rPr lang="cs-CZ" dirty="0" smtClean="0">
                <a:latin typeface="Calibri" panose="020F0502020204030204" pitchFamily="34" charset="0"/>
              </a:rPr>
              <a:t>ožnost uplatnění na všech spojích veřejné dopravy smluvních dopravců na území Jihočeského kraje s částečným přesahem do sousedních krajů na železnici, na lince WA 15 Telč – Raabs </a:t>
            </a:r>
            <a:r>
              <a:rPr lang="cs-CZ" dirty="0" err="1" smtClean="0">
                <a:latin typeface="Calibri" panose="020F0502020204030204" pitchFamily="34" charset="0"/>
              </a:rPr>
              <a:t>an</a:t>
            </a:r>
            <a:r>
              <a:rPr lang="cs-CZ" dirty="0" smtClean="0">
                <a:latin typeface="Calibri" panose="020F0502020204030204" pitchFamily="34" charset="0"/>
              </a:rPr>
              <a:t> der </a:t>
            </a:r>
            <a:r>
              <a:rPr lang="cs-CZ" dirty="0" err="1" smtClean="0">
                <a:latin typeface="Calibri" panose="020F0502020204030204" pitchFamily="34" charset="0"/>
              </a:rPr>
              <a:t>Thaya</a:t>
            </a:r>
            <a:r>
              <a:rPr lang="cs-CZ" dirty="0" smtClean="0">
                <a:latin typeface="Calibri" panose="020F0502020204030204" pitchFamily="34" charset="0"/>
              </a:rPr>
              <a:t> (</a:t>
            </a:r>
            <a:r>
              <a:rPr lang="cs-CZ" dirty="0">
                <a:latin typeface="Calibri" panose="020F0502020204030204" pitchFamily="34" charset="0"/>
              </a:rPr>
              <a:t>R</a:t>
            </a:r>
            <a:r>
              <a:rPr lang="cs-CZ" dirty="0" smtClean="0">
                <a:latin typeface="Calibri" panose="020F0502020204030204" pitchFamily="34" charset="0"/>
              </a:rPr>
              <a:t>akousko)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dirty="0">
                <a:latin typeface="Calibri" panose="020F0502020204030204" pitchFamily="34" charset="0"/>
              </a:rPr>
              <a:t>p</a:t>
            </a:r>
            <a:r>
              <a:rPr lang="cs-CZ" dirty="0" smtClean="0">
                <a:latin typeface="Calibri" panose="020F0502020204030204" pitchFamily="34" charset="0"/>
              </a:rPr>
              <a:t>latnost 1 den (den nástupu si vypíše cestující) s přesahem do 3 hodin dne následujícího dne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dirty="0">
                <a:latin typeface="Calibri" panose="020F0502020204030204" pitchFamily="34" charset="0"/>
              </a:rPr>
              <a:t>v</a:t>
            </a:r>
            <a:r>
              <a:rPr lang="cs-CZ" dirty="0" smtClean="0">
                <a:latin typeface="Calibri" panose="020F0502020204030204" pitchFamily="34" charset="0"/>
              </a:rPr>
              <a:t>yužití - pracovní den – 1 dospělý a 1 dítě do 15 let</a:t>
            </a:r>
          </a:p>
          <a:p>
            <a:pPr marL="0" indent="0" algn="just">
              <a:buNone/>
            </a:pPr>
            <a:r>
              <a:rPr lang="cs-CZ" dirty="0" smtClean="0">
                <a:latin typeface="Calibri" panose="020F0502020204030204" pitchFamily="34" charset="0"/>
              </a:rPr>
              <a:t>                 - víkendy a svátky – 1 dospělý + 3 děti do 15 let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dirty="0">
                <a:latin typeface="Calibri" panose="020F0502020204030204" pitchFamily="34" charset="0"/>
              </a:rPr>
              <a:t>c</a:t>
            </a:r>
            <a:r>
              <a:rPr lang="cs-CZ" dirty="0" smtClean="0">
                <a:latin typeface="Calibri" panose="020F0502020204030204" pitchFamily="34" charset="0"/>
              </a:rPr>
              <a:t>ena 250,- Kč/1 jízdenku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dirty="0" smtClean="0">
                <a:latin typeface="Calibri" panose="020F0502020204030204" pitchFamily="34" charset="0"/>
              </a:rPr>
              <a:t> tisk, distribuci a vyúčtování zajišťuje společnost JIKORD</a:t>
            </a:r>
          </a:p>
          <a:p>
            <a:pPr algn="just">
              <a:buFont typeface="Courier New" panose="02070309020205020404" pitchFamily="49" charset="0"/>
              <a:buChar char="o"/>
            </a:pPr>
            <a:endParaRPr lang="cs-CZ" dirty="0" smtClean="0"/>
          </a:p>
          <a:p>
            <a:pPr algn="just">
              <a:buFont typeface="Courier New" panose="02070309020205020404" pitchFamily="49" charset="0"/>
              <a:buChar char="o"/>
            </a:pPr>
            <a:endParaRPr lang="cs-CZ" dirty="0" smtClean="0"/>
          </a:p>
          <a:p>
            <a:pPr>
              <a:buFont typeface="Courier New" panose="02070309020205020404" pitchFamily="49" charset="0"/>
              <a:buChar char="o"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jikord@jikord.cz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7740890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1178360044"/>
              </p:ext>
            </p:extLst>
          </p:nvPr>
        </p:nvGraphicFramePr>
        <p:xfrm>
          <a:off x="2" y="0"/>
          <a:ext cx="9144000" cy="6857999"/>
        </p:xfrm>
        <a:graphic>
          <a:graphicData uri="http://schemas.openxmlformats.org/drawingml/2006/table">
            <a:tbl>
              <a:tblPr/>
              <a:tblGrid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  <a:gridCol w="914400"/>
              </a:tblGrid>
              <a:tr h="846070">
                <a:tc gridSpan="10">
                  <a:txBody>
                    <a:bodyPr/>
                    <a:lstStyle/>
                    <a:p>
                      <a:pPr algn="ctr" rtl="0" fontAlgn="ctr"/>
                      <a:r>
                        <a:rPr lang="cs-CZ" sz="24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Porovnání cen dle km a zónového tarifu</a:t>
                      </a:r>
                    </a:p>
                    <a:p>
                      <a:pPr algn="ctr" rtl="0" fontAlgn="ctr"/>
                      <a:r>
                        <a:rPr lang="cs-CZ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Trasa České </a:t>
                      </a:r>
                      <a:r>
                        <a:rPr lang="cs-CZ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Budějovice – Zliv (modelový </a:t>
                      </a:r>
                      <a:r>
                        <a:rPr lang="cs-CZ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příklad)</a:t>
                      </a:r>
                      <a:endParaRPr lang="cs-CZ" sz="1800" b="1" i="0" u="none" strike="noStrike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8589" marR="8589" marT="8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1087804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Současné ceny dle km tarifu (obyčejné jízdné bez slev)</a:t>
                      </a:r>
                    </a:p>
                  </a:txBody>
                  <a:tcPr marL="8589" marR="8589" marT="8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Cena dle  navrhovaného zónového tarifu</a:t>
                      </a:r>
                    </a:p>
                  </a:txBody>
                  <a:tcPr marL="8589" marR="8589" marT="8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846070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vlak</a:t>
                      </a:r>
                    </a:p>
                  </a:txBody>
                  <a:tcPr marL="8589" marR="8589" marT="8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autobus</a:t>
                      </a:r>
                    </a:p>
                  </a:txBody>
                  <a:tcPr marL="8589" marR="8589" marT="8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8589" marR="8589" marT="8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vlak</a:t>
                      </a:r>
                    </a:p>
                  </a:txBody>
                  <a:tcPr marL="8589" marR="8589" marT="8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cs-CZ" sz="1600" b="1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autobus</a:t>
                      </a:r>
                    </a:p>
                  </a:txBody>
                  <a:tcPr marL="8589" marR="8589" marT="8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71311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cs-CZ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Cena / 1 cesta [Kč]</a:t>
                      </a:r>
                    </a:p>
                  </a:txBody>
                  <a:tcPr marL="8589" marR="8589" marT="8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cs-CZ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týden - 10 cest [Kč]</a:t>
                      </a:r>
                    </a:p>
                  </a:txBody>
                  <a:tcPr marL="8589" marR="8589" marT="8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cs-CZ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Cena / 1 cesta [Kč]</a:t>
                      </a:r>
                    </a:p>
                  </a:txBody>
                  <a:tcPr marL="8589" marR="8589" marT="8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cs-CZ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týden - 10 cest [Kč]</a:t>
                      </a:r>
                    </a:p>
                  </a:txBody>
                  <a:tcPr marL="8589" marR="8589" marT="8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7 denní</a:t>
                      </a:r>
                    </a:p>
                  </a:txBody>
                  <a:tcPr marL="8589" marR="8589" marT="8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cs-CZ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Počet zón dle návrhu</a:t>
                      </a:r>
                    </a:p>
                  </a:txBody>
                  <a:tcPr marL="8589" marR="8589" marT="8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cs-CZ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Úspora za týden [Kč]</a:t>
                      </a:r>
                    </a:p>
                  </a:txBody>
                  <a:tcPr marL="8589" marR="8589" marT="8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cs-CZ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Výhodnost při n- té cestě</a:t>
                      </a:r>
                    </a:p>
                  </a:txBody>
                  <a:tcPr marL="8589" marR="8589" marT="8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cs-CZ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Úspora za týden  [Kč]</a:t>
                      </a:r>
                    </a:p>
                  </a:txBody>
                  <a:tcPr marL="8589" marR="8589" marT="8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cs-CZ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Výhodnost při n- té cestě</a:t>
                      </a:r>
                    </a:p>
                  </a:txBody>
                  <a:tcPr marL="8589" marR="8589" marT="8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536649"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[Kč]</a:t>
                      </a:r>
                    </a:p>
                  </a:txBody>
                  <a:tcPr marL="8589" marR="8589" marT="8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6565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589" marR="8589" marT="8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290</a:t>
                      </a:r>
                    </a:p>
                  </a:txBody>
                  <a:tcPr marL="8589" marR="8589" marT="8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8589" marR="8589" marT="8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280</a:t>
                      </a:r>
                    </a:p>
                  </a:txBody>
                  <a:tcPr marL="8589" marR="8589" marT="8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187</a:t>
                      </a:r>
                    </a:p>
                  </a:txBody>
                  <a:tcPr marL="8589" marR="8589" marT="8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589" marR="8589" marT="8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103</a:t>
                      </a:r>
                    </a:p>
                  </a:txBody>
                  <a:tcPr marL="8589" marR="8589" marT="8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6,4</a:t>
                      </a:r>
                    </a:p>
                  </a:txBody>
                  <a:tcPr marL="8589" marR="8589" marT="8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93</a:t>
                      </a:r>
                    </a:p>
                  </a:txBody>
                  <a:tcPr marL="8589" marR="8589" marT="8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6,7</a:t>
                      </a:r>
                    </a:p>
                  </a:txBody>
                  <a:tcPr marL="8589" marR="8589" marT="8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565658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cs-CZ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měsíc - 42 cest</a:t>
                      </a:r>
                    </a:p>
                  </a:txBody>
                  <a:tcPr marL="8589" marR="8589" marT="8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30 denní</a:t>
                      </a:r>
                    </a:p>
                  </a:txBody>
                  <a:tcPr marL="8589" marR="8589" marT="8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pl-PL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úspora za měsíc [Kč] / výhodnost</a:t>
                      </a:r>
                    </a:p>
                  </a:txBody>
                  <a:tcPr marL="8589" marR="8589" marT="8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6565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589" marR="8589" marT="8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1218</a:t>
                      </a:r>
                    </a:p>
                  </a:txBody>
                  <a:tcPr marL="8589" marR="8589" marT="8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8589" marR="8589" marT="8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1176</a:t>
                      </a:r>
                    </a:p>
                  </a:txBody>
                  <a:tcPr marL="8589" marR="8589" marT="8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660</a:t>
                      </a:r>
                    </a:p>
                  </a:txBody>
                  <a:tcPr marL="8589" marR="8589" marT="8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589" marR="8589" marT="8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558</a:t>
                      </a:r>
                    </a:p>
                  </a:txBody>
                  <a:tcPr marL="8589" marR="8589" marT="8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22,8</a:t>
                      </a:r>
                    </a:p>
                  </a:txBody>
                  <a:tcPr marL="8589" marR="8589" marT="8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516</a:t>
                      </a:r>
                    </a:p>
                  </a:txBody>
                  <a:tcPr marL="8589" marR="8589" marT="8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23,6</a:t>
                      </a:r>
                    </a:p>
                  </a:txBody>
                  <a:tcPr marL="8589" marR="8589" marT="8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  <a:tr h="565658">
                <a:tc gridSpan="4">
                  <a:txBody>
                    <a:bodyPr/>
                    <a:lstStyle/>
                    <a:p>
                      <a:pPr algn="ctr" rtl="0" fontAlgn="ctr"/>
                      <a:r>
                        <a:rPr lang="cs-CZ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1/4 rok - 126 cest</a:t>
                      </a:r>
                    </a:p>
                  </a:txBody>
                  <a:tcPr marL="8589" marR="8589" marT="8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4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90 denní</a:t>
                      </a:r>
                    </a:p>
                  </a:txBody>
                  <a:tcPr marL="8589" marR="8589" marT="8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pl-PL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úspora za 1/4 rok [Kč] / výhodnost</a:t>
                      </a:r>
                    </a:p>
                  </a:txBody>
                  <a:tcPr marL="8589" marR="8589" marT="8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565658"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29</a:t>
                      </a:r>
                    </a:p>
                  </a:txBody>
                  <a:tcPr marL="8589" marR="8589" marT="8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3654</a:t>
                      </a:r>
                    </a:p>
                  </a:txBody>
                  <a:tcPr marL="8589" marR="8589" marT="8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28</a:t>
                      </a:r>
                    </a:p>
                  </a:txBody>
                  <a:tcPr marL="8589" marR="8589" marT="8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3528</a:t>
                      </a:r>
                    </a:p>
                  </a:txBody>
                  <a:tcPr marL="8589" marR="8589" marT="8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1760</a:t>
                      </a:r>
                    </a:p>
                  </a:txBody>
                  <a:tcPr marL="8589" marR="8589" marT="8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8589" marR="8589" marT="8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1894</a:t>
                      </a:r>
                    </a:p>
                  </a:txBody>
                  <a:tcPr marL="8589" marR="8589" marT="8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60,7</a:t>
                      </a:r>
                    </a:p>
                  </a:txBody>
                  <a:tcPr marL="8589" marR="8589" marT="8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0" u="none" strike="noStrike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1768</a:t>
                      </a:r>
                    </a:p>
                  </a:txBody>
                  <a:tcPr marL="8589" marR="8589" marT="8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cs-CZ" sz="1600" b="0" i="0" u="none" strike="noStrike" dirty="0">
                          <a:solidFill>
                            <a:srgbClr val="002060"/>
                          </a:solidFill>
                          <a:effectLst/>
                          <a:latin typeface="Calibri"/>
                        </a:rPr>
                        <a:t>62,9</a:t>
                      </a:r>
                    </a:p>
                  </a:txBody>
                  <a:tcPr marL="8589" marR="8589" marT="8589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AEEF3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8906219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 bwMode="auto">
          <a:xfrm>
            <a:off x="2195513" y="260350"/>
            <a:ext cx="6215062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l"/>
            <a:r>
              <a:rPr lang="cs-CZ" altLang="cs-CZ" smtClean="0">
                <a:latin typeface="Calibri" pitchFamily="34" charset="0"/>
              </a:rPr>
              <a:t>Související problematika IDS:</a:t>
            </a:r>
            <a:br>
              <a:rPr lang="cs-CZ" altLang="cs-CZ" smtClean="0">
                <a:latin typeface="Calibri" pitchFamily="34" charset="0"/>
              </a:rPr>
            </a:br>
            <a:r>
              <a:rPr lang="cs-CZ" altLang="cs-CZ" smtClean="0">
                <a:latin typeface="Calibri" pitchFamily="34" charset="0"/>
              </a:rPr>
              <a:t>komerční linková doprava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268413"/>
            <a:ext cx="9144000" cy="5876925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/>
          <a:lstStyle/>
          <a:p>
            <a:pPr>
              <a:buFont typeface="Wingdings" pitchFamily="2" charset="2"/>
              <a:buNone/>
            </a:pPr>
            <a:endParaRPr lang="cs-CZ" altLang="cs-CZ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cs-CZ" altLang="cs-CZ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v současné době jsou v </a:t>
            </a:r>
            <a:r>
              <a:rPr lang="cs-CZ" altLang="cs-CZ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JčK</a:t>
            </a:r>
            <a:r>
              <a:rPr lang="cs-CZ" altLang="cs-CZ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v provozu 4 významné komerční regionální autobusové linky  a některé spoje na  dalších linkách, které zajišťují dopravní obslužnost kraje</a:t>
            </a:r>
          </a:p>
          <a:p>
            <a:pPr algn="just">
              <a:spcBef>
                <a:spcPct val="0"/>
              </a:spcBef>
              <a:buFont typeface="Courier New" pitchFamily="49" charset="0"/>
              <a:buChar char="o"/>
            </a:pPr>
            <a:r>
              <a:rPr lang="cs-CZ" altLang="cs-CZ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v rámci IDS je navrhováno zařadit do závazku  veřejné služby všechny nedotované spoje v regionální dopravě v </a:t>
            </a:r>
            <a:r>
              <a:rPr lang="cs-CZ" altLang="cs-CZ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zaintegrovaném</a:t>
            </a:r>
            <a:r>
              <a:rPr lang="cs-CZ" altLang="cs-CZ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území</a:t>
            </a:r>
          </a:p>
          <a:p>
            <a:pPr algn="just">
              <a:buFont typeface="Courier New" pitchFamily="49" charset="0"/>
              <a:buChar char="o"/>
            </a:pPr>
            <a:r>
              <a:rPr lang="cs-CZ" altLang="cs-CZ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spoje obsluhují silné přepravní vztahy v regionu (např. Český Krumlov – České Budějovice)</a:t>
            </a:r>
          </a:p>
          <a:p>
            <a:pPr algn="just">
              <a:buFont typeface="Courier New" pitchFamily="49" charset="0"/>
              <a:buChar char="o"/>
            </a:pPr>
            <a:r>
              <a:rPr lang="cs-CZ" altLang="cs-CZ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nezbytné pro jednotnost systému, úhradu protarifovací ztráty, stabilitu jízdních řádů, odstranění </a:t>
            </a:r>
            <a:r>
              <a:rPr lang="cs-CZ" altLang="cs-CZ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souběhů, omezení souběhu </a:t>
            </a:r>
            <a:r>
              <a:rPr lang="cs-CZ" altLang="cs-CZ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komer</a:t>
            </a:r>
            <a:r>
              <a:rPr lang="cs-CZ" altLang="cs-CZ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   linek</a:t>
            </a:r>
            <a:endParaRPr lang="cs-CZ" altLang="cs-CZ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cs-CZ" altLang="cs-CZ" dirty="0">
                <a:latin typeface="Calibri" pitchFamily="34" charset="0"/>
                <a:ea typeface="Calibri" pitchFamily="34" charset="0"/>
                <a:cs typeface="Calibri" pitchFamily="34" charset="0"/>
              </a:rPr>
              <a:t>n</a:t>
            </a:r>
            <a:r>
              <a:rPr lang="cs-CZ" altLang="cs-CZ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ávrh na převod těchto spojů do ZVS od 12. června 2016</a:t>
            </a:r>
          </a:p>
          <a:p>
            <a:pPr algn="just">
              <a:buFontTx/>
              <a:buChar char="-"/>
            </a:pPr>
            <a:endParaRPr lang="cs-CZ" altLang="cs-CZ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None/>
            </a:pPr>
            <a:endParaRPr lang="cs-CZ" altLang="cs-CZ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endParaRPr lang="cs-CZ" altLang="cs-CZ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229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cs-CZ" smtClean="0">
                <a:solidFill>
                  <a:schemeClr val="tx2"/>
                </a:solidFill>
                <a:latin typeface="Calibri" pitchFamily="34" charset="0"/>
              </a:rPr>
              <a:t>jikord@jikord.cz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 bwMode="auto">
          <a:xfrm>
            <a:off x="2214563" y="285750"/>
            <a:ext cx="6215062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cs-CZ" altLang="cs-CZ" sz="3600" dirty="0" smtClean="0">
                <a:latin typeface="Calibri" pitchFamily="34" charset="0"/>
              </a:rPr>
              <a:t>Přínosy integrace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268413"/>
            <a:ext cx="9144000" cy="5589587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/>
          <a:lstStyle/>
          <a:p>
            <a:pPr marL="0" indent="0">
              <a:buNone/>
            </a:pPr>
            <a:r>
              <a:rPr lang="cs-CZ" altLang="cs-CZ" b="1" dirty="0" smtClean="0">
                <a:latin typeface="Calibri" pitchFamily="34" charset="0"/>
              </a:rPr>
              <a:t>Přínosy integrace:</a:t>
            </a:r>
          </a:p>
          <a:p>
            <a:pPr>
              <a:buFont typeface="Courier New" pitchFamily="49" charset="0"/>
              <a:buChar char="o"/>
            </a:pPr>
            <a:r>
              <a:rPr lang="cs-CZ" altLang="cs-CZ" sz="2300" dirty="0" smtClean="0">
                <a:latin typeface="Calibri" pitchFamily="34" charset="0"/>
              </a:rPr>
              <a:t>    Předplatní jízdenky ve veřejné dopravě</a:t>
            </a:r>
          </a:p>
          <a:p>
            <a:pPr lvl="1">
              <a:buFont typeface="Courier New" pitchFamily="49" charset="0"/>
              <a:buChar char="o"/>
            </a:pPr>
            <a:r>
              <a:rPr lang="cs-CZ" altLang="cs-CZ" sz="2300" dirty="0" smtClean="0">
                <a:latin typeface="Calibri" pitchFamily="34" charset="0"/>
              </a:rPr>
              <a:t>Celkové snížení časového  jízdného (90 denní – úspora min. 20 % ceny</a:t>
            </a:r>
            <a:r>
              <a:rPr lang="cs-CZ" altLang="cs-CZ" sz="2300" dirty="0" smtClean="0">
                <a:latin typeface="Calibri" pitchFamily="34" charset="0"/>
              </a:rPr>
              <a:t>) – udržet si pravidelné cestující</a:t>
            </a:r>
            <a:endParaRPr lang="cs-CZ" altLang="cs-CZ" sz="2300" dirty="0" smtClean="0">
              <a:latin typeface="Calibri" pitchFamily="34" charset="0"/>
            </a:endParaRPr>
          </a:p>
          <a:p>
            <a:pPr lvl="1">
              <a:buFont typeface="Courier New" pitchFamily="49" charset="0"/>
              <a:buChar char="o"/>
            </a:pPr>
            <a:r>
              <a:rPr lang="cs-CZ" altLang="cs-CZ" sz="2300" dirty="0" smtClean="0">
                <a:latin typeface="Calibri" pitchFamily="34" charset="0"/>
              </a:rPr>
              <a:t>Možnost neomezeně kombinovat vlak x autobus x MHD</a:t>
            </a:r>
          </a:p>
          <a:p>
            <a:pPr lvl="1">
              <a:buFont typeface="Courier New" pitchFamily="49" charset="0"/>
              <a:buChar char="o"/>
            </a:pPr>
            <a:r>
              <a:rPr lang="cs-CZ" altLang="cs-CZ" sz="2300" dirty="0" smtClean="0">
                <a:latin typeface="Calibri" pitchFamily="34" charset="0"/>
              </a:rPr>
              <a:t>Možnost lépe optimalizovat veřejnou dopravu, návaznosti a souběhy</a:t>
            </a:r>
          </a:p>
          <a:p>
            <a:pPr lvl="1">
              <a:buFont typeface="Courier New" pitchFamily="49" charset="0"/>
              <a:buChar char="o"/>
            </a:pPr>
            <a:r>
              <a:rPr lang="cs-CZ" altLang="cs-CZ" sz="2300" dirty="0" smtClean="0">
                <a:latin typeface="Calibri" pitchFamily="34" charset="0"/>
              </a:rPr>
              <a:t>Jednodušší odbavení cestujících, uznávání </a:t>
            </a:r>
            <a:r>
              <a:rPr lang="cs-CZ" altLang="cs-CZ" sz="2300" dirty="0" err="1" smtClean="0">
                <a:latin typeface="Calibri" pitchFamily="34" charset="0"/>
              </a:rPr>
              <a:t>předplatních</a:t>
            </a:r>
            <a:r>
              <a:rPr lang="cs-CZ" altLang="cs-CZ" sz="2300" dirty="0" smtClean="0">
                <a:latin typeface="Calibri" pitchFamily="34" charset="0"/>
              </a:rPr>
              <a:t> kupónů MHD ve vlacích a autobusech v rámci katastrálních území měst s MHD</a:t>
            </a:r>
          </a:p>
          <a:p>
            <a:pPr>
              <a:buFont typeface="Courier New" pitchFamily="49" charset="0"/>
              <a:buChar char="o"/>
            </a:pPr>
            <a:r>
              <a:rPr lang="cs-CZ" altLang="cs-CZ" sz="2300" b="1" dirty="0" smtClean="0">
                <a:latin typeface="Calibri" pitchFamily="34" charset="0"/>
              </a:rPr>
              <a:t>Další očekávané přínosy integrace:</a:t>
            </a:r>
          </a:p>
          <a:p>
            <a:pPr lvl="1">
              <a:buFont typeface="Courier New" pitchFamily="49" charset="0"/>
              <a:buChar char="o"/>
            </a:pPr>
            <a:r>
              <a:rPr lang="cs-CZ" altLang="cs-CZ" sz="2300" dirty="0" smtClean="0">
                <a:latin typeface="Calibri" pitchFamily="34" charset="0"/>
              </a:rPr>
              <a:t>Zvýšené využití veřejné dopravy</a:t>
            </a:r>
          </a:p>
          <a:p>
            <a:pPr lvl="1">
              <a:buFont typeface="Courier New" pitchFamily="49" charset="0"/>
              <a:buChar char="o"/>
            </a:pPr>
            <a:r>
              <a:rPr lang="cs-CZ" altLang="cs-CZ" sz="2300" dirty="0" smtClean="0">
                <a:latin typeface="Calibri" pitchFamily="34" charset="0"/>
              </a:rPr>
              <a:t>Vyšší podíl tržeb ve veřejné dopravě ve vztahu k nákladům </a:t>
            </a:r>
          </a:p>
          <a:p>
            <a:pPr lvl="1">
              <a:buFont typeface="Courier New" pitchFamily="49" charset="0"/>
              <a:buChar char="o"/>
            </a:pPr>
            <a:r>
              <a:rPr lang="cs-CZ" altLang="cs-CZ" sz="2300" dirty="0" smtClean="0">
                <a:latin typeface="Calibri" pitchFamily="34" charset="0"/>
              </a:rPr>
              <a:t>Snížení objemu individuální dopravy (zatím v krajském městě)</a:t>
            </a:r>
          </a:p>
          <a:p>
            <a:pPr lvl="1">
              <a:buFont typeface="Courier New" pitchFamily="49" charset="0"/>
              <a:buChar char="o"/>
            </a:pPr>
            <a:r>
              <a:rPr lang="cs-CZ" altLang="cs-CZ" sz="2300" dirty="0" smtClean="0">
                <a:latin typeface="Calibri" pitchFamily="34" charset="0"/>
              </a:rPr>
              <a:t>Kladný ohlas u veřejnosti (viz IDS v Jindřichově Hradci)</a:t>
            </a:r>
          </a:p>
          <a:p>
            <a:pPr>
              <a:buFont typeface="Courier New" pitchFamily="49" charset="0"/>
              <a:buChar char="o"/>
            </a:pPr>
            <a:endParaRPr lang="cs-CZ" altLang="cs-CZ" dirty="0" smtClean="0">
              <a:latin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endParaRPr lang="cs-CZ" altLang="cs-CZ" dirty="0" smtClean="0">
              <a:latin typeface="Calibri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altLang="cs-CZ" sz="1800" dirty="0" smtClean="0">
                <a:latin typeface="Arial" charset="0"/>
              </a:rPr>
              <a:t/>
            </a:r>
            <a:br>
              <a:rPr lang="en-US" altLang="cs-CZ" sz="1800" dirty="0" smtClean="0">
                <a:latin typeface="Arial" charset="0"/>
              </a:rPr>
            </a:br>
            <a:endParaRPr lang="cs-CZ" altLang="cs-CZ" sz="18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endParaRPr lang="cs-CZ" altLang="cs-CZ" sz="20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endParaRPr lang="cs-CZ" altLang="cs-CZ" sz="20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endParaRPr lang="cs-CZ" altLang="cs-CZ" sz="20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536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xfrm>
            <a:off x="7885113" y="6499225"/>
            <a:ext cx="1057275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cs-CZ" sz="1000" smtClean="0">
                <a:solidFill>
                  <a:schemeClr val="tx2"/>
                </a:solidFill>
                <a:latin typeface="Calibri" pitchFamily="34" charset="0"/>
              </a:rPr>
              <a:t>info@jikord.cz</a:t>
            </a:r>
            <a:endParaRPr lang="cs-CZ" altLang="cs-CZ" sz="800" smtClean="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5309782" cy="1143000"/>
          </a:xfrm>
        </p:spPr>
        <p:txBody>
          <a:bodyPr>
            <a:normAutofit/>
          </a:bodyPr>
          <a:lstStyle/>
          <a:p>
            <a:r>
              <a:rPr lang="cs-CZ" dirty="0" smtClean="0"/>
              <a:t>Děkuji za pozornost.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jikord@jikord.cz</a:t>
            </a:r>
            <a:endParaRPr lang="cs-CZ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708920"/>
            <a:ext cx="4873625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1238840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 bwMode="auto">
          <a:xfrm>
            <a:off x="2214563" y="115888"/>
            <a:ext cx="6215062" cy="131286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cs-CZ" altLang="cs-CZ" sz="2800" dirty="0" smtClean="0">
                <a:latin typeface="Calibri" pitchFamily="34" charset="0"/>
              </a:rPr>
              <a:t>IDS Jihočeského kraje – historie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268413"/>
            <a:ext cx="9144000" cy="5589587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/>
          <a:lstStyle/>
          <a:p>
            <a:pPr lvl="1" algn="just" eaLnBrk="1" hangingPunct="1">
              <a:buClr>
                <a:srgbClr val="00005A"/>
              </a:buClr>
              <a:buSzPct val="60000"/>
              <a:buFont typeface="Courier New" panose="02070309020205020404" pitchFamily="49" charset="0"/>
              <a:buChar char="o"/>
              <a:defRPr/>
            </a:pPr>
            <a:r>
              <a:rPr lang="cs-CZ" altLang="cs-CZ" sz="2400" dirty="0" smtClean="0">
                <a:latin typeface="Calibri" pitchFamily="34" charset="0"/>
              </a:rPr>
              <a:t>IDS </a:t>
            </a:r>
            <a:r>
              <a:rPr lang="cs-CZ" altLang="cs-CZ" sz="2400" dirty="0">
                <a:latin typeface="Calibri" pitchFamily="34" charset="0"/>
              </a:rPr>
              <a:t>České Budějovice-Hluboká n </a:t>
            </a:r>
            <a:r>
              <a:rPr lang="cs-CZ" altLang="cs-CZ" sz="2400" dirty="0" err="1">
                <a:latin typeface="Calibri" pitchFamily="34" charset="0"/>
              </a:rPr>
              <a:t>Vlt</a:t>
            </a:r>
            <a:r>
              <a:rPr lang="cs-CZ" altLang="cs-CZ" sz="2400" dirty="0" smtClean="0">
                <a:latin typeface="Calibri" pitchFamily="34" charset="0"/>
              </a:rPr>
              <a:t>., dopravci </a:t>
            </a:r>
            <a:r>
              <a:rPr lang="cs-CZ" altLang="cs-CZ" sz="2400" dirty="0">
                <a:latin typeface="Calibri" pitchFamily="34" charset="0"/>
              </a:rPr>
              <a:t>DPM ČB, ČD, </a:t>
            </a:r>
            <a:r>
              <a:rPr lang="cs-CZ" altLang="cs-CZ" sz="2400" dirty="0" err="1">
                <a:latin typeface="Calibri" pitchFamily="34" charset="0"/>
              </a:rPr>
              <a:t>Jihotrans</a:t>
            </a:r>
            <a:r>
              <a:rPr lang="cs-CZ" altLang="cs-CZ" sz="2400" dirty="0">
                <a:latin typeface="Calibri" pitchFamily="34" charset="0"/>
              </a:rPr>
              <a:t> (2001-2009</a:t>
            </a:r>
            <a:r>
              <a:rPr lang="cs-CZ" altLang="cs-CZ" sz="2400" dirty="0" smtClean="0">
                <a:latin typeface="Calibri" pitchFamily="34" charset="0"/>
              </a:rPr>
              <a:t>), ukončeno</a:t>
            </a:r>
            <a:endParaRPr lang="cs-CZ" altLang="cs-CZ" sz="2400" dirty="0">
              <a:latin typeface="Calibri" pitchFamily="34" charset="0"/>
            </a:endParaRPr>
          </a:p>
          <a:p>
            <a:pPr lvl="1" algn="just" eaLnBrk="1" hangingPunct="1">
              <a:buClr>
                <a:srgbClr val="00005A"/>
              </a:buClr>
              <a:buSzPct val="60000"/>
              <a:buFont typeface="Courier New" panose="02070309020205020404" pitchFamily="49" charset="0"/>
              <a:buChar char="o"/>
              <a:defRPr/>
            </a:pPr>
            <a:r>
              <a:rPr lang="cs-CZ" altLang="cs-CZ" sz="2400" dirty="0">
                <a:latin typeface="Calibri" pitchFamily="34" charset="0"/>
              </a:rPr>
              <a:t>IDS Táborska – dopravci ČD a.s., </a:t>
            </a:r>
            <a:r>
              <a:rPr lang="cs-CZ" altLang="cs-CZ" sz="2400" dirty="0" err="1">
                <a:latin typeface="Calibri" pitchFamily="34" charset="0"/>
              </a:rPr>
              <a:t>Comett</a:t>
            </a:r>
            <a:r>
              <a:rPr lang="cs-CZ" altLang="cs-CZ" sz="2400" dirty="0">
                <a:latin typeface="Calibri" pitchFamily="34" charset="0"/>
              </a:rPr>
              <a:t> Plus, pásma A,B,C (od 2003-2004</a:t>
            </a:r>
            <a:r>
              <a:rPr lang="cs-CZ" altLang="cs-CZ" sz="2400" dirty="0" smtClean="0">
                <a:latin typeface="Calibri" pitchFamily="34" charset="0"/>
              </a:rPr>
              <a:t>), vzájemné uznávání časových jízdenek</a:t>
            </a:r>
            <a:endParaRPr lang="cs-CZ" altLang="cs-CZ" sz="2400" dirty="0">
              <a:latin typeface="Calibri" pitchFamily="34" charset="0"/>
            </a:endParaRPr>
          </a:p>
          <a:p>
            <a:pPr lvl="1" algn="just" eaLnBrk="1" hangingPunct="1">
              <a:buClr>
                <a:srgbClr val="00005A"/>
              </a:buClr>
              <a:buSzPct val="60000"/>
              <a:buFont typeface="Courier New" panose="02070309020205020404" pitchFamily="49" charset="0"/>
              <a:buChar char="o"/>
              <a:defRPr/>
            </a:pPr>
            <a:r>
              <a:rPr lang="cs-CZ" altLang="cs-CZ" sz="2400" dirty="0">
                <a:latin typeface="Calibri" pitchFamily="34" charset="0"/>
              </a:rPr>
              <a:t>IDS Jindřichův Hradec – </a:t>
            </a:r>
            <a:r>
              <a:rPr lang="cs-CZ" altLang="cs-CZ" sz="2400" dirty="0" smtClean="0">
                <a:latin typeface="Calibri" pitchFamily="34" charset="0"/>
              </a:rPr>
              <a:t>jeden dopravce </a:t>
            </a:r>
            <a:r>
              <a:rPr lang="cs-CZ" altLang="cs-CZ" sz="2400" dirty="0">
                <a:latin typeface="Calibri" pitchFamily="34" charset="0"/>
              </a:rPr>
              <a:t>ČSAD </a:t>
            </a:r>
            <a:r>
              <a:rPr lang="cs-CZ" altLang="cs-CZ" sz="2400" dirty="0" err="1">
                <a:latin typeface="Calibri" pitchFamily="34" charset="0"/>
              </a:rPr>
              <a:t>J.Hradec</a:t>
            </a:r>
            <a:r>
              <a:rPr lang="cs-CZ" altLang="cs-CZ" sz="2400" dirty="0">
                <a:latin typeface="Calibri" pitchFamily="34" charset="0"/>
              </a:rPr>
              <a:t>, </a:t>
            </a:r>
            <a:r>
              <a:rPr lang="cs-CZ" altLang="cs-CZ" sz="2400" dirty="0" smtClean="0">
                <a:latin typeface="Calibri" pitchFamily="34" charset="0"/>
              </a:rPr>
              <a:t>integrace VLD + MHD </a:t>
            </a:r>
            <a:r>
              <a:rPr lang="cs-CZ" altLang="cs-CZ" sz="2400" dirty="0">
                <a:latin typeface="Calibri" pitchFamily="34" charset="0"/>
              </a:rPr>
              <a:t>(od 2014)</a:t>
            </a:r>
            <a:r>
              <a:rPr lang="cs-CZ" altLang="cs-CZ" sz="2400" b="1" dirty="0">
                <a:latin typeface="Calibri" pitchFamily="34" charset="0"/>
              </a:rPr>
              <a:t> </a:t>
            </a:r>
            <a:endParaRPr lang="cs-CZ" altLang="cs-CZ" sz="2400" b="1" dirty="0" smtClean="0">
              <a:latin typeface="Calibri" pitchFamily="34" charset="0"/>
            </a:endParaRPr>
          </a:p>
          <a:p>
            <a:pPr lvl="1" algn="just" eaLnBrk="1" hangingPunct="1">
              <a:buClr>
                <a:srgbClr val="00005A"/>
              </a:buClr>
              <a:buSzPct val="60000"/>
              <a:buFont typeface="Courier New" panose="02070309020205020404" pitchFamily="49" charset="0"/>
              <a:buChar char="o"/>
              <a:defRPr/>
            </a:pPr>
            <a:r>
              <a:rPr lang="cs-CZ" altLang="cs-CZ" sz="2400" dirty="0" smtClean="0">
                <a:latin typeface="Calibri" pitchFamily="34" charset="0"/>
              </a:rPr>
              <a:t>Koaliční   smlouva   </a:t>
            </a:r>
            <a:r>
              <a:rPr lang="cs-CZ" altLang="cs-CZ" sz="2400" dirty="0">
                <a:latin typeface="Calibri" pitchFamily="34" charset="0"/>
              </a:rPr>
              <a:t>ze </a:t>
            </a:r>
            <a:r>
              <a:rPr lang="cs-CZ" altLang="cs-CZ" sz="2400" dirty="0" smtClean="0">
                <a:latin typeface="Calibri" pitchFamily="34" charset="0"/>
              </a:rPr>
              <a:t> dne  8</a:t>
            </a:r>
            <a:r>
              <a:rPr lang="cs-CZ" altLang="cs-CZ" sz="2400" dirty="0">
                <a:latin typeface="Calibri" pitchFamily="34" charset="0"/>
              </a:rPr>
              <a:t>. </a:t>
            </a:r>
            <a:r>
              <a:rPr lang="cs-CZ" altLang="cs-CZ" sz="2400" dirty="0" smtClean="0">
                <a:latin typeface="Calibri" pitchFamily="34" charset="0"/>
              </a:rPr>
              <a:t> 11.  2012  na   období   2012 – 2016,</a:t>
            </a:r>
          </a:p>
          <a:p>
            <a:pPr marL="366713" lvl="1" indent="0" algn="just" eaLnBrk="1" hangingPunct="1">
              <a:buClr>
                <a:srgbClr val="00005A"/>
              </a:buClr>
              <a:buSzPct val="60000"/>
              <a:buNone/>
              <a:defRPr/>
            </a:pPr>
            <a:r>
              <a:rPr lang="cs-CZ" altLang="cs-CZ" sz="2400" dirty="0">
                <a:latin typeface="Calibri" pitchFamily="34" charset="0"/>
              </a:rPr>
              <a:t> </a:t>
            </a:r>
            <a:r>
              <a:rPr lang="cs-CZ" altLang="cs-CZ" sz="2400" dirty="0" smtClean="0">
                <a:latin typeface="Calibri" pitchFamily="34" charset="0"/>
              </a:rPr>
              <a:t>   část </a:t>
            </a:r>
            <a:r>
              <a:rPr lang="cs-CZ" altLang="cs-CZ" sz="2400" dirty="0">
                <a:latin typeface="Calibri" pitchFamily="34" charset="0"/>
              </a:rPr>
              <a:t>doprava </a:t>
            </a:r>
            <a:r>
              <a:rPr lang="en-US" altLang="cs-CZ" sz="2400" dirty="0">
                <a:latin typeface="Calibri" pitchFamily="34" charset="0"/>
              </a:rPr>
              <a:t>a </a:t>
            </a:r>
            <a:r>
              <a:rPr lang="en-US" altLang="cs-CZ" sz="2400" dirty="0" err="1" smtClean="0">
                <a:latin typeface="Calibri" pitchFamily="34" charset="0"/>
              </a:rPr>
              <a:t>dopravní</a:t>
            </a:r>
            <a:r>
              <a:rPr lang="cs-CZ" altLang="cs-CZ" sz="2400" dirty="0" smtClean="0">
                <a:latin typeface="Calibri" pitchFamily="34" charset="0"/>
              </a:rPr>
              <a:t> obslužnost – rozvoj IDS Jihočeského kraje</a:t>
            </a:r>
          </a:p>
          <a:p>
            <a:pPr lvl="1" algn="just" eaLnBrk="1" hangingPunct="1">
              <a:buClr>
                <a:srgbClr val="00005A"/>
              </a:buClr>
              <a:buSzPct val="60000"/>
              <a:buFont typeface="Courier New" panose="02070309020205020404" pitchFamily="49" charset="0"/>
              <a:buChar char="o"/>
              <a:defRPr/>
            </a:pPr>
            <a:r>
              <a:rPr lang="cs-CZ" sz="2400" dirty="0" smtClean="0">
                <a:latin typeface="Calibri" panose="020F0502020204030204" pitchFamily="34" charset="0"/>
              </a:rPr>
              <a:t>Memorandum  Jihočeského kraje o </a:t>
            </a:r>
            <a:r>
              <a:rPr lang="cs-CZ" sz="2400" dirty="0">
                <a:latin typeface="Calibri" panose="020F0502020204030204" pitchFamily="34" charset="0"/>
              </a:rPr>
              <a:t>podpoře technických oborů </a:t>
            </a:r>
            <a:r>
              <a:rPr lang="cs-CZ" sz="2400" dirty="0" smtClean="0">
                <a:latin typeface="Calibri" panose="020F0502020204030204" pitchFamily="34" charset="0"/>
              </a:rPr>
              <a:t>  VŠTE v Č</a:t>
            </a:r>
            <a:r>
              <a:rPr lang="cs-CZ" sz="2400" dirty="0" smtClean="0">
                <a:latin typeface="Calibri" panose="020F0502020204030204" pitchFamily="34" charset="0"/>
              </a:rPr>
              <a:t>. Budějovicích </a:t>
            </a:r>
            <a:r>
              <a:rPr lang="cs-CZ" altLang="cs-CZ" sz="2400" dirty="0" smtClean="0">
                <a:latin typeface="Calibri" pitchFamily="34" charset="0"/>
              </a:rPr>
              <a:t>- 10/2013</a:t>
            </a:r>
          </a:p>
          <a:p>
            <a:pPr lvl="1" algn="just" eaLnBrk="1" hangingPunct="1">
              <a:buClr>
                <a:srgbClr val="00005A"/>
              </a:buClr>
              <a:buSzPct val="60000"/>
              <a:buFont typeface="Courier New" panose="02070309020205020404" pitchFamily="49" charset="0"/>
              <a:buChar char="o"/>
              <a:defRPr/>
            </a:pPr>
            <a:r>
              <a:rPr lang="cs-CZ" altLang="cs-CZ" sz="2400" dirty="0" smtClean="0">
                <a:latin typeface="Calibri" pitchFamily="34" charset="0"/>
              </a:rPr>
              <a:t>Smlouva o spolupráci mezi </a:t>
            </a:r>
            <a:r>
              <a:rPr lang="cs-CZ" altLang="cs-CZ" sz="2400" dirty="0" err="1" smtClean="0">
                <a:latin typeface="Calibri" pitchFamily="34" charset="0"/>
              </a:rPr>
              <a:t>Jikordem</a:t>
            </a:r>
            <a:r>
              <a:rPr lang="cs-CZ" altLang="cs-CZ" sz="2400" dirty="0" smtClean="0">
                <a:latin typeface="Calibri" pitchFamily="34" charset="0"/>
              </a:rPr>
              <a:t> a VŠTE – 12/2013</a:t>
            </a:r>
          </a:p>
          <a:p>
            <a:pPr lvl="1" algn="just" eaLnBrk="1" hangingPunct="1">
              <a:buClr>
                <a:srgbClr val="00005A"/>
              </a:buClr>
              <a:buSzPct val="60000"/>
              <a:buFont typeface="Courier New" panose="02070309020205020404" pitchFamily="49" charset="0"/>
              <a:buChar char="o"/>
              <a:defRPr/>
            </a:pPr>
            <a:r>
              <a:rPr lang="cs-CZ" altLang="cs-CZ" sz="2400" dirty="0">
                <a:latin typeface="Calibri" pitchFamily="34" charset="0"/>
              </a:rPr>
              <a:t>Vznik společného pracoviště (JIKORD + VŠTE Č. </a:t>
            </a:r>
            <a:r>
              <a:rPr lang="cs-CZ" altLang="cs-CZ" sz="2400" dirty="0" err="1">
                <a:latin typeface="Calibri" pitchFamily="34" charset="0"/>
              </a:rPr>
              <a:t>Bu</a:t>
            </a:r>
            <a:r>
              <a:rPr lang="cs-CZ" altLang="cs-CZ" sz="2400" dirty="0">
                <a:latin typeface="Calibri" pitchFamily="34" charset="0"/>
              </a:rPr>
              <a:t>) – 1.1. 2014</a:t>
            </a:r>
          </a:p>
          <a:p>
            <a:pPr lvl="1" algn="just" eaLnBrk="1" hangingPunct="1">
              <a:buClr>
                <a:srgbClr val="00005A"/>
              </a:buClr>
              <a:buSzPct val="60000"/>
              <a:buFont typeface="Courier New" panose="02070309020205020404" pitchFamily="49" charset="0"/>
              <a:buChar char="o"/>
              <a:defRPr/>
            </a:pPr>
            <a:endParaRPr lang="cs-CZ" altLang="cs-CZ" dirty="0" smtClean="0">
              <a:latin typeface="Calibri" pitchFamily="34" charset="0"/>
            </a:endParaRPr>
          </a:p>
          <a:p>
            <a:pPr>
              <a:buNone/>
            </a:pPr>
            <a:r>
              <a:rPr lang="cs-CZ" altLang="cs-CZ" dirty="0" smtClean="0">
                <a:latin typeface="Calibri" pitchFamily="34" charset="0"/>
              </a:rPr>
              <a:t>    </a:t>
            </a:r>
            <a:endParaRPr lang="cs-CZ" altLang="cs-CZ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endParaRPr lang="cs-CZ" altLang="cs-CZ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endParaRPr lang="cs-CZ" altLang="cs-CZ" sz="20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lvl="1" algn="just" eaLnBrk="1" hangingPunct="1">
              <a:buClr>
                <a:srgbClr val="00005A"/>
              </a:buClr>
              <a:buSzPct val="60000"/>
              <a:buFont typeface="Courier New" panose="02070309020205020404" pitchFamily="49" charset="0"/>
              <a:buChar char="o"/>
              <a:defRPr/>
            </a:pPr>
            <a:endParaRPr lang="cs-CZ" altLang="cs-CZ" b="1" dirty="0" smtClean="0">
              <a:latin typeface="Calibri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cs-CZ" altLang="cs-CZ" dirty="0" smtClean="0">
                <a:latin typeface="Calibri" pitchFamily="34" charset="0"/>
              </a:rPr>
              <a:t>    </a:t>
            </a:r>
            <a:endParaRPr lang="cs-CZ" altLang="cs-CZ" sz="20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endParaRPr lang="cs-CZ" altLang="cs-CZ" sz="20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endParaRPr lang="cs-CZ" altLang="cs-CZ" sz="20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5124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cs-CZ" smtClean="0">
                <a:solidFill>
                  <a:schemeClr val="tx2"/>
                </a:solidFill>
                <a:latin typeface="Calibri" pitchFamily="34" charset="0"/>
              </a:rPr>
              <a:t>info@jikord.cz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Zpracované 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Font typeface="Courier New" pitchFamily="49" charset="0"/>
              <a:buChar char="o"/>
            </a:pPr>
            <a:r>
              <a:rPr lang="cs-CZ" altLang="cs-CZ" dirty="0" smtClean="0">
                <a:latin typeface="Calibri" pitchFamily="34" charset="0"/>
              </a:rPr>
              <a:t>Studie „Posouzení </a:t>
            </a:r>
            <a:r>
              <a:rPr lang="cs-CZ" altLang="cs-CZ" dirty="0">
                <a:latin typeface="Calibri" pitchFamily="34" charset="0"/>
              </a:rPr>
              <a:t>efektivity zavedení IDS v Jihočeském </a:t>
            </a:r>
            <a:r>
              <a:rPr lang="cs-CZ" altLang="cs-CZ" dirty="0" smtClean="0">
                <a:latin typeface="Calibri" pitchFamily="34" charset="0"/>
              </a:rPr>
              <a:t>kraji“</a:t>
            </a:r>
            <a:endParaRPr lang="cs-CZ" altLang="cs-CZ" dirty="0">
              <a:latin typeface="Calibri" pitchFamily="34" charset="0"/>
            </a:endParaRPr>
          </a:p>
          <a:p>
            <a:pPr algn="just">
              <a:buNone/>
            </a:pPr>
            <a:r>
              <a:rPr lang="cs-CZ" altLang="cs-CZ" dirty="0" smtClean="0">
                <a:latin typeface="Calibri" pitchFamily="34" charset="0"/>
              </a:rPr>
              <a:t>     - analýza současného stavu veřejné dopravy v Jihočeském kraji (rozsah dopravní obslužnosti, souběhy, posouzení stávající kapacity – návrh na 35 malokapacitních busů) </a:t>
            </a:r>
          </a:p>
          <a:p>
            <a:pPr algn="just">
              <a:buNone/>
            </a:pPr>
            <a:r>
              <a:rPr lang="cs-CZ" altLang="cs-CZ" dirty="0">
                <a:latin typeface="Calibri" pitchFamily="34" charset="0"/>
              </a:rPr>
              <a:t> </a:t>
            </a:r>
            <a:r>
              <a:rPr lang="cs-CZ" altLang="cs-CZ" dirty="0" smtClean="0">
                <a:latin typeface="Calibri" pitchFamily="34" charset="0"/>
              </a:rPr>
              <a:t>    - návrh na zavedení IDS v Jihočeském kraji (organizační model, tarifní řešení, technická specifikace, finanční zhodnocení, úhrada dopravní obslužnosti měst přísl. městy)</a:t>
            </a:r>
          </a:p>
          <a:p>
            <a:pPr algn="just">
              <a:buNone/>
            </a:pPr>
            <a:r>
              <a:rPr lang="cs-CZ" altLang="cs-CZ" dirty="0" smtClean="0">
                <a:latin typeface="Calibri" pitchFamily="34" charset="0"/>
              </a:rPr>
              <a:t> </a:t>
            </a:r>
            <a:r>
              <a:rPr lang="cs-CZ" altLang="cs-CZ" dirty="0">
                <a:latin typeface="Calibri" pitchFamily="34" charset="0"/>
              </a:rPr>
              <a:t>„Oponentní posudek ČVUT Praha“ </a:t>
            </a:r>
            <a:r>
              <a:rPr lang="cs-CZ" altLang="cs-CZ" dirty="0" smtClean="0">
                <a:latin typeface="Calibri" pitchFamily="34" charset="0"/>
              </a:rPr>
              <a:t>po vypořádání připomínek </a:t>
            </a:r>
            <a:r>
              <a:rPr lang="cs-CZ" altLang="cs-CZ" dirty="0">
                <a:latin typeface="Calibri" pitchFamily="34" charset="0"/>
              </a:rPr>
              <a:t>- vedení JK -  06/2015</a:t>
            </a:r>
          </a:p>
          <a:p>
            <a:pPr algn="just">
              <a:buFont typeface="Courier New" pitchFamily="49" charset="0"/>
              <a:buChar char="o"/>
            </a:pPr>
            <a:r>
              <a:rPr lang="cs-CZ" altLang="cs-CZ" dirty="0">
                <a:latin typeface="Calibri" pitchFamily="34" charset="0"/>
              </a:rPr>
              <a:t> „Prováděcí projekt IDS </a:t>
            </a:r>
            <a:r>
              <a:rPr lang="cs-CZ" altLang="cs-CZ" dirty="0" smtClean="0">
                <a:latin typeface="Calibri" pitchFamily="34" charset="0"/>
              </a:rPr>
              <a:t>Českobudějovicka“ </a:t>
            </a:r>
            <a:r>
              <a:rPr lang="cs-CZ" altLang="cs-CZ" dirty="0">
                <a:latin typeface="Calibri" pitchFamily="34" charset="0"/>
              </a:rPr>
              <a:t>– vedení JK </a:t>
            </a:r>
            <a:r>
              <a:rPr lang="cs-CZ" altLang="cs-CZ" dirty="0" smtClean="0">
                <a:latin typeface="Calibri" pitchFamily="34" charset="0"/>
              </a:rPr>
              <a:t>08</a:t>
            </a:r>
            <a:r>
              <a:rPr lang="cs-CZ" altLang="cs-CZ" dirty="0">
                <a:latin typeface="Calibri" pitchFamily="34" charset="0"/>
              </a:rPr>
              <a:t>/ </a:t>
            </a:r>
            <a:r>
              <a:rPr lang="cs-CZ" altLang="cs-CZ" dirty="0" smtClean="0">
                <a:latin typeface="Calibri" pitchFamily="34" charset="0"/>
              </a:rPr>
              <a:t>2015 – rozhodnutí o zavedení IDS v tomto vybraném území na bázi papírových jízdenek</a:t>
            </a:r>
            <a:endParaRPr lang="cs-CZ" altLang="cs-CZ" dirty="0">
              <a:latin typeface="Calibri" pitchFamily="34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cs-CZ" altLang="cs-CZ" dirty="0">
                <a:latin typeface="Calibri" pitchFamily="34" charset="0"/>
              </a:rPr>
              <a:t> 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jikord@jikord.cz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5157108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Zpracované 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Font typeface="Courier New" pitchFamily="49" charset="0"/>
              <a:buChar char="o"/>
            </a:pPr>
            <a:r>
              <a:rPr lang="cs-CZ" altLang="cs-CZ" dirty="0" smtClean="0">
                <a:latin typeface="Calibri" pitchFamily="34" charset="0"/>
              </a:rPr>
              <a:t>Dodavatel „Metodiky </a:t>
            </a:r>
            <a:r>
              <a:rPr lang="cs-CZ" altLang="cs-CZ" dirty="0">
                <a:latin typeface="Calibri" pitchFamily="34" charset="0"/>
              </a:rPr>
              <a:t>měsíčního rozúčtování tržeb z přestupních jízdních  dokladů mezi dopravce zapojené v IDS Jihočeského kraje“ </a:t>
            </a:r>
            <a:r>
              <a:rPr lang="cs-CZ" altLang="cs-CZ" dirty="0" smtClean="0">
                <a:latin typeface="Calibri" pitchFamily="34" charset="0"/>
              </a:rPr>
              <a:t>– zpracováno do 01/2016 na základě VŘ</a:t>
            </a:r>
            <a:endParaRPr lang="cs-CZ" altLang="cs-CZ" dirty="0">
              <a:latin typeface="Calibri" pitchFamily="34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cs-CZ" dirty="0">
                <a:latin typeface="Calibri" panose="020F0502020204030204" pitchFamily="34" charset="0"/>
              </a:rPr>
              <a:t>Riziková analýza  zavedení IDS Českobudějovicka- </a:t>
            </a:r>
            <a:r>
              <a:rPr lang="cs-CZ" dirty="0" smtClean="0">
                <a:latin typeface="Calibri" panose="020F0502020204030204" pitchFamily="34" charset="0"/>
              </a:rPr>
              <a:t>02/2016,</a:t>
            </a:r>
          </a:p>
          <a:p>
            <a:pPr marL="0" indent="0" algn="just">
              <a:buNone/>
            </a:pPr>
            <a:r>
              <a:rPr lang="cs-CZ" altLang="cs-CZ" dirty="0">
                <a:latin typeface="Calibri" panose="020F0502020204030204" pitchFamily="34" charset="0"/>
              </a:rPr>
              <a:t> </a:t>
            </a:r>
            <a:r>
              <a:rPr lang="cs-CZ" altLang="cs-CZ" dirty="0" smtClean="0">
                <a:latin typeface="Calibri" panose="020F0502020204030204" pitchFamily="34" charset="0"/>
              </a:rPr>
              <a:t>   rozhodnutí o prodeji časových jízdenek pouze v  předprodej-</a:t>
            </a:r>
          </a:p>
          <a:p>
            <a:pPr marL="0" indent="0" algn="just">
              <a:buNone/>
            </a:pPr>
            <a:r>
              <a:rPr lang="cs-CZ" altLang="cs-CZ" dirty="0">
                <a:latin typeface="Calibri" panose="020F0502020204030204" pitchFamily="34" charset="0"/>
              </a:rPr>
              <a:t> </a:t>
            </a:r>
            <a:r>
              <a:rPr lang="cs-CZ" altLang="cs-CZ" dirty="0" smtClean="0">
                <a:latin typeface="Calibri" panose="020F0502020204030204" pitchFamily="34" charset="0"/>
              </a:rPr>
              <a:t>   </a:t>
            </a:r>
            <a:r>
              <a:rPr lang="cs-CZ" altLang="cs-CZ" dirty="0" err="1" smtClean="0">
                <a:latin typeface="Calibri" panose="020F0502020204030204" pitchFamily="34" charset="0"/>
              </a:rPr>
              <a:t>ních</a:t>
            </a:r>
            <a:r>
              <a:rPr lang="cs-CZ" altLang="cs-CZ" dirty="0" smtClean="0">
                <a:latin typeface="Calibri" panose="020F0502020204030204" pitchFamily="34" charset="0"/>
              </a:rPr>
              <a:t> místech</a:t>
            </a:r>
            <a:endParaRPr lang="cs-CZ" altLang="cs-CZ" dirty="0">
              <a:latin typeface="Calibri" pitchFamily="34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cs-CZ" altLang="cs-CZ" dirty="0">
                <a:latin typeface="Calibri" pitchFamily="34" charset="0"/>
              </a:rPr>
              <a:t>„Tarif  IDS Jihočeského kraje včetně územního a technologického rozsahu“  a Harmonogram  zavedení a loga IDS Jihočeského kraje - schválen RK </a:t>
            </a:r>
            <a:r>
              <a:rPr lang="cs-CZ" altLang="cs-CZ" dirty="0" smtClean="0">
                <a:latin typeface="Calibri" pitchFamily="34" charset="0"/>
              </a:rPr>
              <a:t>3/2016</a:t>
            </a:r>
          </a:p>
          <a:p>
            <a:pPr algn="just">
              <a:buFont typeface="Courier New" pitchFamily="49" charset="0"/>
              <a:buChar char="o"/>
            </a:pPr>
            <a:r>
              <a:rPr lang="cs-CZ" altLang="cs-CZ" dirty="0" smtClean="0">
                <a:latin typeface="Calibri" pitchFamily="34" charset="0"/>
              </a:rPr>
              <a:t>Grafický manuál loga IDS Jihočeského kraje – 4/2016</a:t>
            </a:r>
            <a:endParaRPr lang="cs-CZ" altLang="cs-CZ" dirty="0">
              <a:latin typeface="Calibri" pitchFamily="34" charset="0"/>
            </a:endParaRP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jikord@jikord.cz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6476635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Výběrová řízení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Probíhající výběrová řízení  (schválená RK):</a:t>
            </a:r>
          </a:p>
          <a:p>
            <a:pPr algn="just"/>
            <a:r>
              <a:rPr lang="cs-CZ" dirty="0" smtClean="0">
                <a:latin typeface="Calibri" panose="020F0502020204030204" pitchFamily="34" charset="0"/>
              </a:rPr>
              <a:t>Dodavatel  softwaru  </a:t>
            </a:r>
            <a:r>
              <a:rPr lang="cs-CZ" dirty="0">
                <a:latin typeface="Calibri" panose="020F0502020204030204" pitchFamily="34" charset="0"/>
              </a:rPr>
              <a:t>na vyhledávání tarifních zón, konstrukci ceny, prodej a tisk časových kuponů na předprodejních </a:t>
            </a:r>
            <a:r>
              <a:rPr lang="cs-CZ" dirty="0" smtClean="0">
                <a:latin typeface="Calibri" panose="020F0502020204030204" pitchFamily="34" charset="0"/>
              </a:rPr>
              <a:t>místech – otevírání obálek s nabídkami dne 13. 5. 2016</a:t>
            </a:r>
          </a:p>
          <a:p>
            <a:pPr algn="just"/>
            <a:r>
              <a:rPr lang="cs-CZ" dirty="0">
                <a:latin typeface="Calibri" panose="020F0502020204030204" pitchFamily="34" charset="0"/>
              </a:rPr>
              <a:t>Dodavatel softwaru a následné realizace měsíčního rozúčtování tržeb z přestupních jízdních dokladů mezi dopravce zapojené v IDS Jihočeského </a:t>
            </a:r>
            <a:r>
              <a:rPr lang="cs-CZ" dirty="0" smtClean="0">
                <a:latin typeface="Calibri" panose="020F0502020204030204" pitchFamily="34" charset="0"/>
              </a:rPr>
              <a:t>kraje (opakované VŘ) – otevírání obálek s nabídkami dne 20. 5. 2016</a:t>
            </a:r>
          </a:p>
          <a:p>
            <a:pPr algn="just"/>
            <a:r>
              <a:rPr lang="cs-CZ" dirty="0" smtClean="0">
                <a:latin typeface="Calibri" panose="020F0502020204030204" pitchFamily="34" charset="0"/>
              </a:rPr>
              <a:t>Dodavatel označníků zastávek autobusových dopravců – realizací VŘ a následnou montáží pověřena SÚS Jihočeského kraje</a:t>
            </a:r>
            <a:endParaRPr lang="cs-CZ" dirty="0">
              <a:latin typeface="Calibri" panose="020F0502020204030204" pitchFamily="34" charset="0"/>
            </a:endParaRPr>
          </a:p>
          <a:p>
            <a:pPr algn="just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jikord@jikord.cz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21932314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Označník zastávek IDS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Označník zastávek IDS JK: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dopravní značka I4Jb</a:t>
            </a:r>
          </a:p>
          <a:p>
            <a:pPr marL="0" indent="0">
              <a:buNone/>
            </a:pPr>
            <a:r>
              <a:rPr lang="cs-CZ" dirty="0" smtClean="0"/>
              <a:t>+ logo IDS JK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jikord@jikord.cz</a:t>
            </a:r>
            <a:endParaRPr lang="cs-CZ" dirty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25506125"/>
              </p:ext>
            </p:extLst>
          </p:nvPr>
        </p:nvGraphicFramePr>
        <p:xfrm>
          <a:off x="3563888" y="2420888"/>
          <a:ext cx="2876550" cy="4064000"/>
        </p:xfrm>
        <a:graphic>
          <a:graphicData uri="http://schemas.openxmlformats.org/presentationml/2006/ole">
            <p:oleObj spid="_x0000_s1051" name="Acrobat Document" r:id="rId3" imgW="7576560" imgH="10693080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8311452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 bwMode="auto">
          <a:xfrm>
            <a:off x="2214563" y="285750"/>
            <a:ext cx="6215062" cy="1143000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cs-CZ" altLang="cs-CZ" sz="3600" smtClean="0">
                <a:latin typeface="Calibri" pitchFamily="34" charset="0"/>
              </a:rPr>
              <a:t>Základní principy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457325"/>
            <a:ext cx="8748713" cy="5400675"/>
          </a:xfrm>
          <a:solidFill>
            <a:schemeClr val="bg1"/>
          </a:solidFill>
          <a:ln>
            <a:miter lim="800000"/>
            <a:headEnd/>
            <a:tailEnd/>
          </a:ln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cs-CZ" altLang="cs-CZ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Původní myšlenka – čipové karty jako nosič jízdného, odstoupeno od Jihočeské karty, výhledově zvažováno použití bezkontaktních bankovních karet</a:t>
            </a:r>
          </a:p>
          <a:p>
            <a:pPr>
              <a:buFont typeface="Courier New" pitchFamily="49" charset="0"/>
              <a:buChar char="o"/>
            </a:pPr>
            <a:r>
              <a:rPr lang="cs-CZ" altLang="cs-CZ" dirty="0" smtClean="0">
                <a:latin typeface="Calibri" pitchFamily="34" charset="0"/>
              </a:rPr>
              <a:t>V první fázi IDS papírové časové jízdenky pro pravidelné zákazníky na 7,30 a 90 dnů s tarifním zvýhodněním + průkaz IDS (personifikace), jízdné se odvíjí od počtu projetých zón</a:t>
            </a:r>
          </a:p>
          <a:p>
            <a:pPr>
              <a:buFont typeface="Courier New" pitchFamily="49" charset="0"/>
              <a:buChar char="o"/>
            </a:pPr>
            <a:r>
              <a:rPr lang="cs-CZ" altLang="cs-CZ" dirty="0" smtClean="0">
                <a:latin typeface="Calibri" pitchFamily="34" charset="0"/>
              </a:rPr>
              <a:t>Plné zapojení MHD v Českých Budějovicích, vlaků ČD včetně rychlíků (České Budějovice – Zliv a České Budějovice – Velešín)</a:t>
            </a:r>
          </a:p>
          <a:p>
            <a:pPr>
              <a:buFont typeface="Courier New" pitchFamily="49" charset="0"/>
              <a:buChar char="o"/>
            </a:pPr>
            <a:r>
              <a:rPr lang="cs-CZ" altLang="cs-CZ" dirty="0" smtClean="0">
                <a:latin typeface="Calibri" pitchFamily="34" charset="0"/>
              </a:rPr>
              <a:t>Umožnění přestupů bez nutnosti pořízení dalšího dokladu v </a:t>
            </a:r>
            <a:r>
              <a:rPr lang="cs-CZ" altLang="cs-CZ" dirty="0" err="1" smtClean="0">
                <a:latin typeface="Calibri" pitchFamily="34" charset="0"/>
              </a:rPr>
              <a:t>zaintegrované</a:t>
            </a:r>
            <a:r>
              <a:rPr lang="cs-CZ" altLang="cs-CZ" dirty="0" smtClean="0">
                <a:latin typeface="Calibri" pitchFamily="34" charset="0"/>
              </a:rPr>
              <a:t> oblasti, zrychlení odbavení</a:t>
            </a:r>
          </a:p>
          <a:p>
            <a:pPr>
              <a:buFont typeface="Courier New" pitchFamily="49" charset="0"/>
              <a:buChar char="o"/>
            </a:pPr>
            <a:r>
              <a:rPr lang="cs-CZ" altLang="cs-CZ" dirty="0" smtClean="0">
                <a:latin typeface="Calibri" pitchFamily="34" charset="0"/>
              </a:rPr>
              <a:t>Tarif: zónový, podle katastrů obcí (zóna zahrnuje jednu či více sousedících obcí -  dle velikosti katastru, 10 – 15 km)</a:t>
            </a:r>
          </a:p>
          <a:p>
            <a:pPr>
              <a:buFont typeface="Courier New" pitchFamily="49" charset="0"/>
              <a:buChar char="o"/>
            </a:pPr>
            <a:r>
              <a:rPr lang="cs-CZ" altLang="cs-CZ" dirty="0" smtClean="0">
                <a:latin typeface="Calibri" pitchFamily="34" charset="0"/>
              </a:rPr>
              <a:t>Zachován  kilometrický tarif dopravců  pro jednotlivé jízdy </a:t>
            </a:r>
          </a:p>
          <a:p>
            <a:pPr>
              <a:buFont typeface="Courier New" pitchFamily="49" charset="0"/>
              <a:buChar char="o"/>
            </a:pPr>
            <a:endParaRPr lang="cs-CZ" altLang="cs-CZ" sz="2200" dirty="0" smtClean="0">
              <a:latin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endParaRPr lang="cs-CZ" altLang="cs-CZ" sz="2200" dirty="0" smtClean="0">
              <a:latin typeface="Calibri" pitchFamily="34" charset="0"/>
            </a:endParaRPr>
          </a:p>
          <a:p>
            <a:pPr>
              <a:buFont typeface="Courier New" pitchFamily="49" charset="0"/>
              <a:buChar char="o"/>
            </a:pPr>
            <a:endParaRPr lang="cs-CZ" altLang="cs-CZ" sz="2200" dirty="0" smtClean="0">
              <a:latin typeface="Calibri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altLang="cs-CZ" sz="2000" dirty="0" smtClean="0">
                <a:latin typeface="Arial" charset="0"/>
              </a:rPr>
              <a:t/>
            </a:r>
            <a:br>
              <a:rPr lang="en-US" altLang="cs-CZ" sz="2000" dirty="0" smtClean="0">
                <a:latin typeface="Arial" charset="0"/>
              </a:rPr>
            </a:br>
            <a:endParaRPr lang="cs-CZ" altLang="cs-CZ" sz="20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endParaRPr lang="cs-CZ" altLang="cs-CZ" sz="20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endParaRPr lang="cs-CZ" altLang="cs-CZ" sz="20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FontTx/>
              <a:buChar char="-"/>
            </a:pPr>
            <a:endParaRPr lang="cs-CZ" altLang="cs-CZ" sz="20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6148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cs-CZ" smtClean="0">
                <a:solidFill>
                  <a:schemeClr val="tx2"/>
                </a:solidFill>
                <a:latin typeface="Calibri" pitchFamily="34" charset="0"/>
              </a:rPr>
              <a:t>info@jikord.cz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IDS Českobudějovicka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smtClean="0">
                <a:latin typeface="Calibri" panose="020F0502020204030204" pitchFamily="34" charset="0"/>
              </a:rPr>
              <a:t>Pro pilotní projekt byla vybrána oblast  Českobudějovicka</a:t>
            </a:r>
          </a:p>
          <a:p>
            <a:pPr marL="0" indent="0" algn="just">
              <a:buNone/>
            </a:pPr>
            <a:r>
              <a:rPr lang="cs-CZ" dirty="0" smtClean="0">
                <a:latin typeface="Calibri" panose="020F0502020204030204" pitchFamily="34" charset="0"/>
              </a:rPr>
              <a:t>(okolí </a:t>
            </a:r>
            <a:r>
              <a:rPr lang="cs-CZ" dirty="0">
                <a:latin typeface="Calibri" panose="020F0502020204030204" pitchFamily="34" charset="0"/>
              </a:rPr>
              <a:t>Č. Budějovic ohraničené významnými městy se spádovostí do krajského </a:t>
            </a:r>
            <a:r>
              <a:rPr lang="cs-CZ" dirty="0" smtClean="0">
                <a:latin typeface="Calibri" panose="020F0502020204030204" pitchFamily="34" charset="0"/>
              </a:rPr>
              <a:t>města)</a:t>
            </a:r>
            <a:endParaRPr lang="cs-CZ" dirty="0">
              <a:latin typeface="Calibri" panose="020F0502020204030204" pitchFamily="34" charset="0"/>
            </a:endParaRPr>
          </a:p>
          <a:p>
            <a:pPr algn="just"/>
            <a:r>
              <a:rPr lang="cs-CZ" dirty="0" smtClean="0">
                <a:latin typeface="Calibri" panose="020F0502020204030204" pitchFamily="34" charset="0"/>
              </a:rPr>
              <a:t>centrální a spádová oblast Jihočeského kraje</a:t>
            </a:r>
          </a:p>
          <a:p>
            <a:pPr algn="just"/>
            <a:r>
              <a:rPr lang="cs-CZ" dirty="0" smtClean="0">
                <a:latin typeface="Calibri" panose="020F0502020204030204" pitchFamily="34" charset="0"/>
              </a:rPr>
              <a:t>nejvyšší hustota osídlení</a:t>
            </a:r>
          </a:p>
          <a:p>
            <a:pPr algn="just"/>
            <a:r>
              <a:rPr lang="cs-CZ" dirty="0">
                <a:latin typeface="Calibri" panose="020F0502020204030204" pitchFamily="34" charset="0"/>
              </a:rPr>
              <a:t>n</a:t>
            </a:r>
            <a:r>
              <a:rPr lang="cs-CZ" dirty="0" smtClean="0">
                <a:latin typeface="Calibri" panose="020F0502020204030204" pitchFamily="34" charset="0"/>
              </a:rPr>
              <a:t>ěkolikanásobný počet vyjíždějících a zejména dojíždějících cestujících oproti ostatním městům</a:t>
            </a:r>
          </a:p>
          <a:p>
            <a:pPr algn="just"/>
            <a:r>
              <a:rPr lang="cs-CZ" dirty="0">
                <a:latin typeface="Calibri" panose="020F0502020204030204" pitchFamily="34" charset="0"/>
              </a:rPr>
              <a:t>d</a:t>
            </a:r>
            <a:r>
              <a:rPr lang="cs-CZ" dirty="0" smtClean="0">
                <a:latin typeface="Calibri" panose="020F0502020204030204" pitchFamily="34" charset="0"/>
              </a:rPr>
              <a:t>o oblasti vstupují páteřní železniční tratě, zajíždí sem většina autobusových dopravců + MHD č. Budějovice</a:t>
            </a:r>
          </a:p>
          <a:p>
            <a:pPr algn="just"/>
            <a:r>
              <a:rPr lang="cs-CZ" dirty="0" smtClean="0">
                <a:latin typeface="Calibri" panose="020F0502020204030204" pitchFamily="34" charset="0"/>
              </a:rPr>
              <a:t>vyhodnocení pilotního projektu (minimálně po roce provozu) – rozhodnutí o rozšíření IDS JK do dalších oblastí  Jihočeského kraje</a:t>
            </a:r>
          </a:p>
          <a:p>
            <a:pPr algn="just"/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jikord@jikord.cz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019877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 bwMode="auto">
          <a:xfrm>
            <a:off x="2214563" y="0"/>
            <a:ext cx="6215062" cy="439738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cs-CZ" altLang="cs-CZ" sz="3600" dirty="0" smtClean="0">
                <a:latin typeface="Calibri" pitchFamily="34" charset="0"/>
              </a:rPr>
              <a:t>Územní rozsah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0" y="1457325"/>
            <a:ext cx="8748713" cy="5400675"/>
          </a:xfrm>
          <a:solidFill>
            <a:schemeClr val="bg1"/>
          </a:solidFill>
        </p:spPr>
        <p:txBody>
          <a:bodyPr/>
          <a:lstStyle/>
          <a:p>
            <a:pPr>
              <a:buFont typeface="Wingdings" pitchFamily="2" charset="2"/>
              <a:buNone/>
              <a:defRPr/>
            </a:pPr>
            <a:endParaRPr lang="cs-CZ" altLang="cs-CZ" dirty="0" smtClean="0">
              <a:latin typeface="Calibri" panose="020F0502020204030204" pitchFamily="34" charset="0"/>
            </a:endParaRPr>
          </a:p>
          <a:p>
            <a:pPr>
              <a:buFont typeface="Wingdings" pitchFamily="2" charset="2"/>
              <a:buNone/>
              <a:defRPr/>
            </a:pPr>
            <a:r>
              <a:rPr lang="cs-CZ" altLang="cs-CZ" dirty="0" smtClean="0">
                <a:latin typeface="Calibri" panose="020F0502020204030204" pitchFamily="34" charset="0"/>
              </a:rPr>
              <a:t>Bezprostřední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altLang="cs-CZ" dirty="0" smtClean="0">
                <a:latin typeface="Calibri" panose="020F0502020204030204" pitchFamily="34" charset="0"/>
              </a:rPr>
              <a:t>okolí Českých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altLang="cs-CZ" dirty="0" smtClean="0">
                <a:latin typeface="Calibri" panose="020F0502020204030204" pitchFamily="34" charset="0"/>
              </a:rPr>
              <a:t>Budějovic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altLang="cs-CZ" dirty="0" smtClean="0">
                <a:latin typeface="Calibri" panose="020F0502020204030204" pitchFamily="34" charset="0"/>
              </a:rPr>
              <a:t>s nejsilnějšími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altLang="cs-CZ" dirty="0" smtClean="0">
                <a:latin typeface="Calibri" panose="020F0502020204030204" pitchFamily="34" charset="0"/>
              </a:rPr>
              <a:t>přepravními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altLang="cs-CZ" dirty="0" smtClean="0">
                <a:latin typeface="Calibri" panose="020F0502020204030204" pitchFamily="34" charset="0"/>
              </a:rPr>
              <a:t>vztahy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altLang="cs-CZ" dirty="0" smtClean="0">
                <a:latin typeface="Calibri" panose="020F0502020204030204" pitchFamily="34" charset="0"/>
              </a:rPr>
              <a:t>v rámci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cs-CZ" altLang="cs-CZ" dirty="0" smtClean="0">
                <a:latin typeface="Calibri" panose="020F0502020204030204" pitchFamily="34" charset="0"/>
              </a:rPr>
              <a:t>Jihočeského kraje</a:t>
            </a:r>
          </a:p>
          <a:p>
            <a:pPr marL="0" indent="0">
              <a:buFont typeface="Wingdings" pitchFamily="2" charset="2"/>
              <a:buNone/>
              <a:defRPr/>
            </a:pPr>
            <a:endParaRPr lang="cs-CZ" altLang="cs-CZ" dirty="0" smtClean="0">
              <a:latin typeface="Calibri" panose="020F0502020204030204" pitchFamily="34" charset="0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cs-CZ" dirty="0" smtClean="0">
                <a:latin typeface="Calibri" panose="020F0502020204030204" pitchFamily="34" charset="0"/>
              </a:rPr>
              <a:t/>
            </a:r>
            <a:br>
              <a:rPr lang="en-US" altLang="cs-CZ" dirty="0" smtClean="0">
                <a:latin typeface="Calibri" panose="020F0502020204030204" pitchFamily="34" charset="0"/>
              </a:rPr>
            </a:br>
            <a:endParaRPr lang="cs-CZ" altLang="cs-CZ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FontTx/>
              <a:buChar char="-"/>
              <a:defRPr/>
            </a:pPr>
            <a:endParaRPr lang="cs-CZ" altLang="cs-CZ" sz="20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FontTx/>
              <a:buChar char="-"/>
              <a:defRPr/>
            </a:pPr>
            <a:endParaRPr lang="cs-CZ" altLang="cs-CZ" sz="20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>
              <a:buFontTx/>
              <a:buChar char="-"/>
              <a:defRPr/>
            </a:pPr>
            <a:endParaRPr lang="cs-CZ" altLang="cs-CZ" sz="20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172" name="Zástupný symbol pro zápatí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altLang="cs-CZ" smtClean="0">
                <a:solidFill>
                  <a:schemeClr val="tx2"/>
                </a:solidFill>
                <a:latin typeface="Calibri" pitchFamily="34" charset="0"/>
              </a:rPr>
              <a:t>info@jikord.cz</a:t>
            </a:r>
          </a:p>
        </p:txBody>
      </p:sp>
      <p:pic>
        <p:nvPicPr>
          <p:cNvPr id="7173" name="Picture 2" descr="C:\Users\jikord\Documents\Stach\ids_2016\vymezení zaintegrované oblasti Ceskobudějovicka_mapa_okres_CB_CK_Prachatice_MALA – kopi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27263" y="549275"/>
            <a:ext cx="6916737" cy="630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Arkýř">
  <a:themeElements>
    <a:clrScheme name="JIKORD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02060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042C7"/>
      </a:hlink>
      <a:folHlink>
        <a:srgbClr val="85DFD0"/>
      </a:folHlink>
    </a:clrScheme>
    <a:fontScheme name="1_Arkýř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4758</TotalTime>
  <Words>1376</Words>
  <Application>Microsoft Office PowerPoint</Application>
  <PresentationFormat>Předvádění na obrazovce (4:3)</PresentationFormat>
  <Paragraphs>277</Paragraphs>
  <Slides>17</Slides>
  <Notes>8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9" baseType="lpstr">
      <vt:lpstr>1_Arkýř</vt:lpstr>
      <vt:lpstr>Acrobat Document</vt:lpstr>
      <vt:lpstr>Snímek 1</vt:lpstr>
      <vt:lpstr>IDS Jihočeského kraje – historie</vt:lpstr>
      <vt:lpstr>Zpracované dokumenty</vt:lpstr>
      <vt:lpstr>Zpracované dokumenty</vt:lpstr>
      <vt:lpstr>Výběrová řízení</vt:lpstr>
      <vt:lpstr>Označník zastávek IDS </vt:lpstr>
      <vt:lpstr>Základní principy</vt:lpstr>
      <vt:lpstr>IDS Českobudějovicka</vt:lpstr>
      <vt:lpstr>Územní rozsah</vt:lpstr>
      <vt:lpstr> Dopravci IDS Českobudějovicka</vt:lpstr>
      <vt:lpstr>Snímek 11</vt:lpstr>
      <vt:lpstr>Ceník – konstrukce a slevy</vt:lpstr>
      <vt:lpstr>Jízdenka JIKORD plus</vt:lpstr>
      <vt:lpstr>Snímek 14</vt:lpstr>
      <vt:lpstr>Související problematika IDS: komerční linková doprava</vt:lpstr>
      <vt:lpstr>Přínosy integrace</vt:lpstr>
      <vt:lpstr>Děkuji za pozornost.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oem</dc:creator>
  <cp:lastModifiedBy>Josef Michálek</cp:lastModifiedBy>
  <cp:revision>435</cp:revision>
  <cp:lastPrinted>2014-10-08T10:13:12Z</cp:lastPrinted>
  <dcterms:created xsi:type="dcterms:W3CDTF">2010-03-26T06:24:23Z</dcterms:created>
  <dcterms:modified xsi:type="dcterms:W3CDTF">2016-05-15T20:32:04Z</dcterms:modified>
</cp:coreProperties>
</file>